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332" r:id="rId3"/>
    <p:sldId id="349" r:id="rId4"/>
    <p:sldId id="335" r:id="rId5"/>
    <p:sldId id="346" r:id="rId6"/>
    <p:sldId id="337" r:id="rId7"/>
    <p:sldId id="319" r:id="rId8"/>
    <p:sldId id="320" r:id="rId9"/>
    <p:sldId id="336" r:id="rId10"/>
    <p:sldId id="339" r:id="rId11"/>
    <p:sldId id="340" r:id="rId12"/>
    <p:sldId id="341" r:id="rId13"/>
    <p:sldId id="338" r:id="rId14"/>
    <p:sldId id="322" r:id="rId15"/>
    <p:sldId id="324" r:id="rId16"/>
    <p:sldId id="323" r:id="rId17"/>
    <p:sldId id="342" r:id="rId18"/>
    <p:sldId id="325" r:id="rId19"/>
    <p:sldId id="343" r:id="rId20"/>
    <p:sldId id="326" r:id="rId21"/>
    <p:sldId id="327" r:id="rId22"/>
    <p:sldId id="328" r:id="rId23"/>
    <p:sldId id="344" r:id="rId24"/>
    <p:sldId id="345" r:id="rId25"/>
    <p:sldId id="347" r:id="rId26"/>
    <p:sldId id="351" r:id="rId27"/>
    <p:sldId id="352" r:id="rId28"/>
    <p:sldId id="286" r:id="rId29"/>
  </p:sldIdLst>
  <p:sldSz cx="1219200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enttree Wang" initials="TW" lastIdx="1" clrIdx="0">
    <p:extLst>
      <p:ext uri="{19B8F6BF-5375-455C-9EA6-DF929625EA0E}">
        <p15:presenceInfo xmlns:p15="http://schemas.microsoft.com/office/powerpoint/2012/main" userId="76bb2fd8566d90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3B3"/>
    <a:srgbClr val="E94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29" autoAdjust="0"/>
  </p:normalViewPr>
  <p:slideViewPr>
    <p:cSldViewPr snapToGrid="0" showGuides="1">
      <p:cViewPr varScale="1">
        <p:scale>
          <a:sx n="103" d="100"/>
          <a:sy n="103" d="100"/>
        </p:scale>
        <p:origin x="828" y="150"/>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8FE17E3-EA7C-487C-9C76-CDC25AF7A306}" type="datetimeFigureOut">
              <a:rPr lang="zh-CN" altLang="en-US" smtClean="0"/>
              <a:t>2020/3/5</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127F33A-E79E-463E-AFE3-E6B92185C723}" type="slidenum">
              <a:rPr lang="zh-CN" altLang="en-US" smtClean="0"/>
              <a:t>‹#›</a:t>
            </a:fld>
            <a:endParaRPr lang="zh-CN" altLang="en-US"/>
          </a:p>
        </p:txBody>
      </p:sp>
    </p:spTree>
    <p:extLst>
      <p:ext uri="{BB962C8B-B14F-4D97-AF65-F5344CB8AC3E}">
        <p14:creationId xmlns:p14="http://schemas.microsoft.com/office/powerpoint/2010/main" val="238453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002F064-BB66-4B13-AAD5-5972ECA900C0}" type="datetimeFigureOut">
              <a:rPr lang="zh-CN" altLang="en-US" smtClean="0"/>
              <a:t>2020/3/5</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C0B6E3-D3FA-4C4F-BDFE-4E7507CC539A}" type="slidenum">
              <a:rPr lang="zh-CN" altLang="en-US" smtClean="0"/>
              <a:t>‹#›</a:t>
            </a:fld>
            <a:endParaRPr lang="zh-CN" altLang="en-US"/>
          </a:p>
        </p:txBody>
      </p:sp>
    </p:spTree>
    <p:extLst>
      <p:ext uri="{BB962C8B-B14F-4D97-AF65-F5344CB8AC3E}">
        <p14:creationId xmlns:p14="http://schemas.microsoft.com/office/powerpoint/2010/main" val="423110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zh-CN" altLang="zh-CN" sz="1200" kern="120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8827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mtClean="0"/>
              <a:t>添加需要签到的成员</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831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106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4679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838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57438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2235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8374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6475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667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91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00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104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18513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2111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25853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28056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651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zh-CN" sz="2000" kern="1200" smtClean="0">
                <a:solidFill>
                  <a:schemeClr val="tx1"/>
                </a:solidFill>
                <a:effectLst/>
                <a:latin typeface="+mn-lt"/>
                <a:ea typeface="+mn-ea"/>
                <a:cs typeface="+mn-cs"/>
              </a:rPr>
              <a:t>各学院（系）成立相应的工作组，认真做好组织实施工作，继续发挥各学院（系）青年技术骨干教师和信息技术中心技术人员力量，高质量完成学位论文网上答辩和学位授予工作。</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5903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zh-CN" altLang="zh-CN" sz="12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8205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zh-CN" altLang="zh-CN" sz="12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7138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A1AC378-1965-4C93-A3EB-8E20A49CB6B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7389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2000" smtClean="0"/>
              <a:t>网上答辩可以分为三个阶段，分别是准备阶段、答辩阶段、表决阶段。由于是第一次大规模网上答辩，大家对网上答辩流程和使用的软件都不是很熟悉，因此准备阶段非常重要，首先要完成安装和熟悉浙大钉的准备工作，接下来答辩秘书建立相应的答辩群，并要求答辩委员和答辩人进群。然后答辩人要进一步完善答辩报告，并做好网上演练。答辩委员要在答辩秘书的引导下熟悉答辩流程和规则，并预审答辩材料。</a:t>
            </a:r>
            <a:endParaRPr lang="en-US" altLang="zh-CN" sz="2000" smtClean="0"/>
          </a:p>
          <a:p>
            <a:r>
              <a:rPr lang="zh-CN" altLang="en-US" sz="2000" smtClean="0"/>
              <a:t>接下来是答辩阶段，答辩秘书先进行会议签到，然后提前</a:t>
            </a:r>
            <a:r>
              <a:rPr lang="en-US" altLang="zh-CN" sz="2000" smtClean="0"/>
              <a:t>15</a:t>
            </a:r>
            <a:r>
              <a:rPr lang="zh-CN" altLang="en-US" sz="2000" smtClean="0"/>
              <a:t>分开启视频会议，召集与会人员，并确认所有人的网上视频状态。然后是答辩委员会主席开始主持会议并介绍答辩情况。答辩人展示答辩空间，并声明是在单独空间独立进行答辩。答辩人在宣读论文独创性声明后就开始做学位论文报告。报告完毕以后，答辩委员会和与会人员进行提问，答辩人答辩。</a:t>
            </a:r>
            <a:endParaRPr lang="en-US" altLang="zh-CN" sz="2000" smtClean="0"/>
          </a:p>
          <a:p>
            <a:r>
              <a:rPr lang="zh-CN" altLang="en-US" sz="2000" smtClean="0"/>
              <a:t>完成提问和答辩环节以后，进入表决阶段，主持人宣布休会，请答辩人和旁听人员暂时离席，答辩委员开始讨论，并形成答辩评语，再进行投票表决，达成决议以后，复会，请答辩人再次进入视频会议，答辩主席宣读答辩决议，答辩人致谢。答辩主席宣布本轮答辩结束，并进入下一轮或者结束。</a:t>
            </a:r>
            <a:endParaRPr lang="zh-CN" altLang="en-US" sz="2000"/>
          </a:p>
        </p:txBody>
      </p:sp>
      <p:sp>
        <p:nvSpPr>
          <p:cNvPr id="4" name="灯片编号占位符 3"/>
          <p:cNvSpPr>
            <a:spLocks noGrp="1"/>
          </p:cNvSpPr>
          <p:nvPr>
            <p:ph type="sldNum" sz="quarter" idx="10"/>
          </p:nvPr>
        </p:nvSpPr>
        <p:spPr/>
        <p:txBody>
          <a:bodyPr/>
          <a:lstStyle/>
          <a:p>
            <a:fld id="{B8649DAF-093F-4482-AA38-346E9A2DEE94}" type="slidenum">
              <a:rPr lang="en-US" altLang="zh-CN" smtClean="0"/>
              <a:pPr/>
              <a:t>3</a:t>
            </a:fld>
            <a:endParaRPr lang="zh-CN" altLang="en-US"/>
          </a:p>
        </p:txBody>
      </p:sp>
    </p:spTree>
    <p:extLst>
      <p:ext uri="{BB962C8B-B14F-4D97-AF65-F5344CB8AC3E}">
        <p14:creationId xmlns:p14="http://schemas.microsoft.com/office/powerpoint/2010/main" val="76282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7254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答辩模式有两种模式</a:t>
            </a:r>
            <a:r>
              <a:rPr lang="en-US" altLang="zh-CN" sz="2000" smtClean="0"/>
              <a:t>1</a:t>
            </a:r>
            <a:r>
              <a:rPr lang="zh-CN" altLang="en-US" sz="2000" smtClean="0"/>
              <a:t>是答辩人和旁听人员远程参会，答辩委员现场审议，好处是表决和讨论环节可以在线下完成，但是在当前疫情防控期间，要注意防护，场地要宽敞，做到通风和消毒。</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模式</a:t>
            </a:r>
            <a:r>
              <a:rPr lang="en-US" altLang="zh-CN" sz="2000" smtClean="0"/>
              <a:t>2</a:t>
            </a:r>
            <a:r>
              <a:rPr lang="zh-CN" altLang="en-US" sz="2000" smtClean="0"/>
              <a:t>是所有人都通过网络进行远程参会。好处是安全。麻烦的是投票环节在网上，务必要做到万无一失，不能有瑕疵。</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再次强调，所有研究生包括在职的同力硕士、同力博士和单证专硕研究生，在没有得到学校的许可，都不能返校参加答辩。</a:t>
            </a:r>
            <a:endParaRPr lang="zh-CN" altLang="en-US" sz="2000"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802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答辩人和答辩秘书，建议都使用笔记本，答辩委员可以使用笔记本、平台或者手机。</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建议答辩人可以准备一部智能手机，开启静音，打开手机热点，作为家里网络出现问题时候的备用。</a:t>
            </a:r>
            <a:endParaRPr lang="en-US" altLang="zh-CN" sz="2000" smtClean="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扫描下载，也可以在手机应用商店直接搜索浙江大学下载浙大钉。答辩人和答辩秘书再安装</a:t>
            </a:r>
            <a:r>
              <a:rPr lang="en-US" altLang="zh-CN" sz="2000" smtClean="0"/>
              <a:t>PC</a:t>
            </a:r>
            <a:r>
              <a:rPr lang="zh-CN" altLang="en-US" sz="2000" smtClean="0"/>
              <a:t>端的钉钉，非浙大老师请安装钉钉。</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2000" smtClean="0"/>
              <a:t>如果你还没有钉钉账号就进行用户注册和激活。</a:t>
            </a:r>
            <a:endParaRPr lang="en-US" altLang="zh-CN" sz="2000" smtClean="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0224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189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618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11" name="组合 10"/>
          <p:cNvGrpSpPr/>
          <p:nvPr/>
        </p:nvGrpSpPr>
        <p:grpSpPr>
          <a:xfrm>
            <a:off x="-14344" y="-10757"/>
            <a:ext cx="12206344" cy="6893662"/>
            <a:chOff x="-10758" y="-10757"/>
            <a:chExt cx="9154758" cy="6893662"/>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401" t="15092" r="13953" b="23868"/>
            <a:stretch/>
          </p:blipFill>
          <p:spPr>
            <a:xfrm>
              <a:off x="-10758" y="0"/>
              <a:ext cx="9154758" cy="6858000"/>
            </a:xfrm>
            <a:prstGeom prst="rect">
              <a:avLst/>
            </a:prstGeom>
          </p:spPr>
        </p:pic>
        <p:sp>
          <p:nvSpPr>
            <p:cNvPr id="10" name="矩形 9"/>
            <p:cNvSpPr/>
            <p:nvPr userDrawn="1"/>
          </p:nvSpPr>
          <p:spPr>
            <a:xfrm>
              <a:off x="0" y="-10757"/>
              <a:ext cx="9144000" cy="6893662"/>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0064" t="4996" r="43097" b="33964"/>
          <a:stretch/>
        </p:blipFill>
        <p:spPr>
          <a:xfrm>
            <a:off x="2534960" y="-35663"/>
            <a:ext cx="9657041" cy="6893663"/>
          </a:xfrm>
          <a:prstGeom prst="rect">
            <a:avLst/>
          </a:prstGeom>
        </p:spPr>
      </p:pic>
      <p:sp>
        <p:nvSpPr>
          <p:cNvPr id="4" name="KSO_FD"/>
          <p:cNvSpPr>
            <a:spLocks noGrp="1"/>
          </p:cNvSpPr>
          <p:nvPr>
            <p:ph type="dt" sz="half" idx="10"/>
          </p:nvPr>
        </p:nvSpPr>
        <p:spPr/>
        <p:txBody>
          <a:bodyPr/>
          <a:lstStyle/>
          <a:p>
            <a:fld id="{C9E60F58-3108-4415-857A-6D0360DF626E}" type="datetimeFigureOut">
              <a:rPr lang="zh-CN" altLang="en-US" smtClean="0"/>
              <a:t>2020/3/5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t>‹#›</a:t>
            </a:fld>
            <a:endParaRPr lang="zh-CN" altLang="en-US"/>
          </a:p>
        </p:txBody>
      </p:sp>
      <p:sp>
        <p:nvSpPr>
          <p:cNvPr id="3" name="KSO_CT2"/>
          <p:cNvSpPr>
            <a:spLocks noGrp="1"/>
          </p:cNvSpPr>
          <p:nvPr>
            <p:ph type="subTitle" idx="1" hasCustomPrompt="1"/>
          </p:nvPr>
        </p:nvSpPr>
        <p:spPr>
          <a:xfrm>
            <a:off x="-1" y="3143551"/>
            <a:ext cx="7071360" cy="467211"/>
          </a:xfrm>
          <a:noFill/>
        </p:spPr>
        <p:txBody>
          <a:bodyPr>
            <a:noAutofit/>
          </a:bodyPr>
          <a:lstStyle>
            <a:lvl1pPr marL="0" indent="0" algn="ctr">
              <a:buNone/>
              <a:defRPr sz="2000">
                <a:solidFill>
                  <a:schemeClr val="bg1">
                    <a:lumMod val="6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0" y="1308825"/>
            <a:ext cx="7071360" cy="1720077"/>
          </a:xfrm>
        </p:spPr>
        <p:txBody>
          <a:bodyPr>
            <a:noAutofit/>
          </a:bodyPr>
          <a:lstStyle>
            <a:lvl1pPr algn="ctr">
              <a:lnSpc>
                <a:spcPct val="100000"/>
              </a:lnSpc>
              <a:defRPr sz="4200">
                <a:solidFill>
                  <a:srgbClr val="071F65"/>
                </a:solidFill>
                <a:effectLst/>
              </a:defRPr>
            </a:lvl1pPr>
          </a:lstStyle>
          <a:p>
            <a:r>
              <a:rPr lang="zh-CN" altLang="en-US" dirty="0"/>
              <a:t>单击此处添加您的标题文字</a:t>
            </a:r>
          </a:p>
        </p:txBody>
      </p:sp>
    </p:spTree>
    <p:extLst>
      <p:ext uri="{BB962C8B-B14F-4D97-AF65-F5344CB8AC3E}">
        <p14:creationId xmlns:p14="http://schemas.microsoft.com/office/powerpoint/2010/main" val="268554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6" name="KSO_FN"/>
          <p:cNvSpPr>
            <a:spLocks noGrp="1"/>
          </p:cNvSpPr>
          <p:nvPr>
            <p:ph type="sldNum" sz="quarter" idx="12"/>
          </p:nvPr>
        </p:nvSpPr>
        <p:spPr/>
        <p:txBody>
          <a:bodyPr/>
          <a:lstStyle/>
          <a:p>
            <a:fld id="{23DA680B-B80A-2545-AB30-B9870FE9052E}" type="slidenum">
              <a:rPr kumimoji="1" lang="zh-CN" altLang="en-US" smtClean="0"/>
              <a:pPr/>
              <a:t>‹#›</a:t>
            </a:fld>
            <a:endParaRPr kumimoji="1" lang="zh-CN" altLang="en-US"/>
          </a:p>
        </p:txBody>
      </p:sp>
    </p:spTree>
    <p:extLst>
      <p:ext uri="{BB962C8B-B14F-4D97-AF65-F5344CB8AC3E}">
        <p14:creationId xmlns:p14="http://schemas.microsoft.com/office/powerpoint/2010/main" val="72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6" name="KSO_FN"/>
          <p:cNvSpPr>
            <a:spLocks noGrp="1"/>
          </p:cNvSpPr>
          <p:nvPr>
            <p:ph type="sldNum" sz="quarter" idx="12"/>
          </p:nvPr>
        </p:nvSpPr>
        <p:spPr/>
        <p:txBody>
          <a:bodyPr/>
          <a:lstStyle/>
          <a:p>
            <a:fld id="{23DA680B-B80A-2545-AB30-B9870FE9052E}" type="slidenum">
              <a:rPr kumimoji="1" lang="zh-CN" altLang="en-US" smtClean="0"/>
              <a:pPr/>
              <a:t>‹#›</a:t>
            </a:fld>
            <a:endParaRPr kumimoji="1" lang="zh-CN" altLang="en-US"/>
          </a:p>
        </p:txBody>
      </p:sp>
    </p:spTree>
    <p:extLst>
      <p:ext uri="{BB962C8B-B14F-4D97-AF65-F5344CB8AC3E}">
        <p14:creationId xmlns:p14="http://schemas.microsoft.com/office/powerpoint/2010/main" val="19430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矩形 7"/>
          <p:cNvSpPr/>
          <p:nvPr userDrawn="1"/>
        </p:nvSpPr>
        <p:spPr>
          <a:xfrm>
            <a:off x="0" y="0"/>
            <a:ext cx="12186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userDrawn="1"/>
        </p:nvSpPr>
        <p:spPr>
          <a:xfrm rot="16200000">
            <a:off x="7443541" y="-448660"/>
            <a:ext cx="2291737" cy="7194558"/>
          </a:xfrm>
          <a:prstGeom prst="trapezoid">
            <a:avLst>
              <a:gd name="adj" fmla="val 16935"/>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3" name="梯形 2"/>
          <p:cNvSpPr/>
          <p:nvPr userDrawn="1"/>
        </p:nvSpPr>
        <p:spPr>
          <a:xfrm rot="5400000">
            <a:off x="1336590" y="641754"/>
            <a:ext cx="2344067" cy="4997443"/>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Tree>
    <p:extLst>
      <p:ext uri="{BB962C8B-B14F-4D97-AF65-F5344CB8AC3E}">
        <p14:creationId xmlns:p14="http://schemas.microsoft.com/office/powerpoint/2010/main" val="334975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列图像项目符号">
    <p:spTree>
      <p:nvGrpSpPr>
        <p:cNvPr id="1" name=""/>
        <p:cNvGrpSpPr/>
        <p:nvPr/>
      </p:nvGrpSpPr>
      <p:grpSpPr>
        <a:xfrm>
          <a:off x="0" y="0"/>
          <a:ext cx="0" cy="0"/>
          <a:chOff x="0" y="0"/>
          <a:chExt cx="0" cy="0"/>
        </a:xfrm>
      </p:grpSpPr>
      <p:sp>
        <p:nvSpPr>
          <p:cNvPr id="18" name="椭圆形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椭圆形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椭圆形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p>
        </p:txBody>
      </p:sp>
      <p:sp>
        <p:nvSpPr>
          <p:cNvPr id="7" name="页脚占位符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p>
        </p:txBody>
      </p:sp>
      <p:sp>
        <p:nvSpPr>
          <p:cNvPr id="8" name="幻灯片编号占位符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zh-CN" altLang="en-US" noProof="0"/>
              <a:t>项目符号说明</a:t>
            </a:r>
          </a:p>
        </p:txBody>
      </p:sp>
      <p:sp>
        <p:nvSpPr>
          <p:cNvPr id="13" name="文本占位符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p>
        </p:txBody>
      </p:sp>
      <p:sp>
        <p:nvSpPr>
          <p:cNvPr id="15" name="文本占位符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zh-CN" altLang="en-US" noProof="0"/>
              <a:t>项目符号说明</a:t>
            </a:r>
          </a:p>
        </p:txBody>
      </p:sp>
      <p:sp>
        <p:nvSpPr>
          <p:cNvPr id="10" name="文本占位符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9" name="文本占位符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p>
        </p:txBody>
      </p:sp>
      <p:sp>
        <p:nvSpPr>
          <p:cNvPr id="20" name="图片占位符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724708" y="2358091"/>
            <a:ext cx="854075" cy="854075"/>
          </a:xfrm>
        </p:spPr>
        <p:txBody>
          <a:bodyPr rtlCol="0"/>
          <a:lstStyle>
            <a:lvl1pPr marL="0" indent="0">
              <a:buNone/>
              <a:defRPr/>
            </a:lvl1pPr>
          </a:lstStyle>
          <a:p>
            <a:pPr rtl="0"/>
            <a:r>
              <a:rPr lang="zh-CN" altLang="en-US" noProof="0"/>
              <a:t>单击图标以添加图片</a:t>
            </a:r>
          </a:p>
        </p:txBody>
      </p:sp>
      <p:sp>
        <p:nvSpPr>
          <p:cNvPr id="21" name="图片占位符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672402" y="2358091"/>
            <a:ext cx="854075" cy="854075"/>
          </a:xfrm>
        </p:spPr>
        <p:txBody>
          <a:bodyPr rtlCol="0"/>
          <a:lstStyle>
            <a:lvl1pPr marL="0" indent="0">
              <a:buNone/>
              <a:defRPr/>
            </a:lvl1pPr>
          </a:lstStyle>
          <a:p>
            <a:pPr rtl="0"/>
            <a:r>
              <a:rPr lang="zh-CN" altLang="en-US" noProof="0"/>
              <a:t>单击图标以添加图片</a:t>
            </a:r>
          </a:p>
        </p:txBody>
      </p:sp>
      <p:sp>
        <p:nvSpPr>
          <p:cNvPr id="22" name="图片占位符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621493" y="2358090"/>
            <a:ext cx="854075" cy="854075"/>
          </a:xfrm>
        </p:spPr>
        <p:txBody>
          <a:bodyPr rtlCol="0"/>
          <a:lstStyle>
            <a:lvl1pPr marL="0" indent="0">
              <a:buNone/>
              <a:defRPr/>
            </a:lvl1pPr>
          </a:lstStyle>
          <a:p>
            <a:pPr rtl="0"/>
            <a:r>
              <a:rPr lang="zh-CN" altLang="en-US" noProof="0"/>
              <a:t>单击图标以添加图片</a:t>
            </a:r>
          </a:p>
        </p:txBody>
      </p:sp>
    </p:spTree>
    <p:extLst>
      <p:ext uri="{BB962C8B-B14F-4D97-AF65-F5344CB8AC3E}">
        <p14:creationId xmlns:p14="http://schemas.microsoft.com/office/powerpoint/2010/main" val="112998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a:p>
        </p:txBody>
      </p:sp>
      <p:sp>
        <p:nvSpPr>
          <p:cNvPr id="6"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27802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26955" y="2054410"/>
            <a:ext cx="7994651" cy="1235075"/>
          </a:xfrm>
        </p:spPr>
        <p:txBody>
          <a:bodyPr anchor="b">
            <a:normAutofit/>
          </a:bodyPr>
          <a:lstStyle>
            <a:lvl1pPr algn="ctr">
              <a:defRPr sz="3600">
                <a:solidFill>
                  <a:srgbClr val="071F65"/>
                </a:solidFill>
                <a:effectLst/>
              </a:defRPr>
            </a:lvl1pPr>
          </a:lstStyle>
          <a:p>
            <a:r>
              <a:rPr lang="zh-CN" altLang="en-US" dirty="0"/>
              <a:t>此处添加您的标题</a:t>
            </a:r>
            <a:endParaRPr lang="en-US" dirty="0"/>
          </a:p>
        </p:txBody>
      </p:sp>
      <p:sp>
        <p:nvSpPr>
          <p:cNvPr id="10" name="文本占位符 9"/>
          <p:cNvSpPr>
            <a:spLocks noGrp="1"/>
          </p:cNvSpPr>
          <p:nvPr>
            <p:ph type="body" idx="1" hasCustomPrompt="1"/>
          </p:nvPr>
        </p:nvSpPr>
        <p:spPr>
          <a:xfrm>
            <a:off x="3827342" y="3346701"/>
            <a:ext cx="4643665" cy="450746"/>
          </a:xfrm>
          <a:custGeom>
            <a:avLst/>
            <a:gdLst>
              <a:gd name="connsiteX0" fmla="*/ 0 w 3482749"/>
              <a:gd name="connsiteY0" fmla="*/ 0 h 450746"/>
              <a:gd name="connsiteX1" fmla="*/ 3095474 w 3482749"/>
              <a:gd name="connsiteY1" fmla="*/ 10691 h 450746"/>
              <a:gd name="connsiteX2" fmla="*/ 3482749 w 3482749"/>
              <a:gd name="connsiteY2" fmla="*/ 450746 h 450746"/>
              <a:gd name="connsiteX3" fmla="*/ 402616 w 3482749"/>
              <a:gd name="connsiteY3" fmla="*/ 440057 h 450746"/>
            </a:gdLst>
            <a:ahLst/>
            <a:cxnLst>
              <a:cxn ang="0">
                <a:pos x="connsiteX0" y="connsiteY0"/>
              </a:cxn>
              <a:cxn ang="0">
                <a:pos x="connsiteX1" y="connsiteY1"/>
              </a:cxn>
              <a:cxn ang="0">
                <a:pos x="connsiteX2" y="connsiteY2"/>
              </a:cxn>
              <a:cxn ang="0">
                <a:pos x="connsiteX3" y="connsiteY3"/>
              </a:cxn>
            </a:cxnLst>
            <a:rect l="l" t="t" r="r" b="b"/>
            <a:pathLst>
              <a:path w="3482749" h="450746">
                <a:moveTo>
                  <a:pt x="0" y="0"/>
                </a:moveTo>
                <a:lnTo>
                  <a:pt x="3095474" y="10691"/>
                </a:lnTo>
                <a:lnTo>
                  <a:pt x="3482749" y="450746"/>
                </a:lnTo>
                <a:lnTo>
                  <a:pt x="402616" y="440057"/>
                </a:lnTo>
                <a:close/>
              </a:path>
            </a:pathLst>
          </a:custGeom>
          <a:solidFill>
            <a:schemeClr val="accent3">
              <a:lumMod val="60000"/>
              <a:lumOff val="40000"/>
            </a:schemeClr>
          </a:solidFill>
        </p:spPr>
        <p:txBody>
          <a:bodyPr wrap="square" anchor="ctr">
            <a:no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a:p>
        </p:txBody>
      </p:sp>
      <p:sp>
        <p:nvSpPr>
          <p:cNvPr id="6"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extLst>
      <p:ext uri="{BB962C8B-B14F-4D97-AF65-F5344CB8AC3E}">
        <p14:creationId xmlns:p14="http://schemas.microsoft.com/office/powerpoint/2010/main" val="153939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7" name="KSO_FN"/>
          <p:cNvSpPr>
            <a:spLocks noGrp="1"/>
          </p:cNvSpPr>
          <p:nvPr>
            <p:ph type="sldNum" sz="quarter" idx="12"/>
          </p:nvPr>
        </p:nvSpPr>
        <p:spPr/>
        <p:txBody>
          <a:bodyPr/>
          <a:lstStyle/>
          <a:p>
            <a:fld id="{23DA680B-B80A-2545-AB30-B9870FE9052E}" type="slidenum">
              <a:rPr kumimoji="1" lang="zh-CN" altLang="en-US" smtClean="0"/>
              <a:pPr/>
              <a:t>‹#›</a:t>
            </a:fld>
            <a:endParaRPr kumimoji="1" lang="zh-CN" altLang="en-US"/>
          </a:p>
        </p:txBody>
      </p:sp>
    </p:spTree>
    <p:extLst>
      <p:ext uri="{BB962C8B-B14F-4D97-AF65-F5344CB8AC3E}">
        <p14:creationId xmlns:p14="http://schemas.microsoft.com/office/powerpoint/2010/main" val="33442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endParaRPr kumimoji="1" lang="zh-CN" altLang="en-US"/>
          </a:p>
        </p:txBody>
      </p:sp>
      <p:sp>
        <p:nvSpPr>
          <p:cNvPr id="8" name="KSO_FT"/>
          <p:cNvSpPr>
            <a:spLocks noGrp="1"/>
          </p:cNvSpPr>
          <p:nvPr>
            <p:ph type="ftr" sz="quarter" idx="11"/>
          </p:nvPr>
        </p:nvSpPr>
        <p:spPr/>
        <p:txBody>
          <a:bodyPr/>
          <a:lstStyle/>
          <a:p>
            <a:r>
              <a:rPr kumimoji="1" lang="en-US" altLang="zh-CN"/>
              <a:t>STATE COLLEGE UNIVERSITY</a:t>
            </a:r>
            <a:endParaRPr kumimoji="1" lang="zh-CN" altLang="en-US"/>
          </a:p>
        </p:txBody>
      </p:sp>
      <p:sp>
        <p:nvSpPr>
          <p:cNvPr id="9"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17325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endParaRPr kumimoji="1" lang="zh-CN" altLang="en-US"/>
          </a:p>
        </p:txBody>
      </p:sp>
      <p:sp>
        <p:nvSpPr>
          <p:cNvPr id="4"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5"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23952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endParaRPr kumimoji="1" lang="zh-CN" altLang="en-US"/>
          </a:p>
        </p:txBody>
      </p:sp>
      <p:sp>
        <p:nvSpPr>
          <p:cNvPr id="3" name="KSO_FT"/>
          <p:cNvSpPr>
            <a:spLocks noGrp="1"/>
          </p:cNvSpPr>
          <p:nvPr>
            <p:ph type="ftr" sz="quarter" idx="11"/>
          </p:nvPr>
        </p:nvSpPr>
        <p:spPr/>
        <p:txBody>
          <a:bodyPr/>
          <a:lstStyle/>
          <a:p>
            <a:r>
              <a:rPr kumimoji="1" lang="en-US" altLang="zh-CN"/>
              <a:t>STATE COLLEGE UNIVERSITY</a:t>
            </a:r>
            <a:endParaRPr kumimoji="1" lang="zh-CN" altLang="en-US"/>
          </a:p>
        </p:txBody>
      </p:sp>
      <p:sp>
        <p:nvSpPr>
          <p:cNvPr id="4"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26947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a:p>
        </p:txBody>
      </p:sp>
      <p:sp>
        <p:nvSpPr>
          <p:cNvPr id="7"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513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a:p>
        </p:txBody>
      </p:sp>
      <p:sp>
        <p:nvSpPr>
          <p:cNvPr id="7" name="KSO_FN"/>
          <p:cNvSpPr>
            <a:spLocks noGrp="1"/>
          </p:cNvSpPr>
          <p:nvPr>
            <p:ph type="sldNum" sz="quarter" idx="12"/>
          </p:nvPr>
        </p:nvSpPr>
        <p:spPr/>
        <p:txBody>
          <a:bodyPr/>
          <a:lstStyle/>
          <a:p>
            <a:fld id="{23DA680B-B80A-2545-AB30-B9870FE9052E}" type="slidenum">
              <a:rPr kumimoji="1" lang="zh-CN" altLang="en-US" smtClean="0"/>
              <a:t>‹#›</a:t>
            </a:fld>
            <a:endParaRPr kumimoji="1" lang="zh-CN" altLang="en-US"/>
          </a:p>
        </p:txBody>
      </p:sp>
    </p:spTree>
    <p:extLst>
      <p:ext uri="{BB962C8B-B14F-4D97-AF65-F5344CB8AC3E}">
        <p14:creationId xmlns:p14="http://schemas.microsoft.com/office/powerpoint/2010/main" val="241794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SO_BT1"/>
          <p:cNvSpPr>
            <a:spLocks noGrp="1"/>
          </p:cNvSpPr>
          <p:nvPr>
            <p:ph type="title"/>
          </p:nvPr>
        </p:nvSpPr>
        <p:spPr>
          <a:xfrm>
            <a:off x="1049354" y="83558"/>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dirty="0"/>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STATE COLLEGE UNIVERSITY</a:t>
            </a:r>
            <a:endParaRPr kumimoji="1" lang="zh-CN" altLang="en-US" dirty="0"/>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A680B-B80A-2545-AB30-B9870FE9052E}" type="slidenum">
              <a:rPr kumimoji="1" lang="zh-CN" altLang="en-US" smtClean="0"/>
              <a:pPr/>
              <a:t>‹#›</a:t>
            </a:fld>
            <a:endParaRPr kumimoji="1" lang="zh-CN" altLang="en-US" dirty="0"/>
          </a:p>
        </p:txBody>
      </p:sp>
      <p:sp>
        <p:nvSpPr>
          <p:cNvPr id="3" name="KSO_BC1"/>
          <p:cNvSpPr>
            <a:spLocks noGrp="1"/>
          </p:cNvSpPr>
          <p:nvPr>
            <p:ph type="body" idx="1"/>
          </p:nvPr>
        </p:nvSpPr>
        <p:spPr>
          <a:xfrm>
            <a:off x="558799" y="1155708"/>
            <a:ext cx="11056060" cy="53297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pic>
        <p:nvPicPr>
          <p:cNvPr id="11" name="图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extLst>
      <p:ext uri="{BB962C8B-B14F-4D97-AF65-F5344CB8AC3E}">
        <p14:creationId xmlns:p14="http://schemas.microsoft.com/office/powerpoint/2010/main" val="403120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6.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9.svg"/><Relationship Id="rId12"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sv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809421"/>
            <a:ext cx="12192002" cy="4243803"/>
            <a:chOff x="-1" y="1609725"/>
            <a:chExt cx="12192002" cy="4243803"/>
          </a:xfrm>
        </p:grpSpPr>
        <p:pic>
          <p:nvPicPr>
            <p:cNvPr id="22"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rcRect l="2767" r="7205" b="57679"/>
            <a:stretch/>
          </p:blipFill>
          <p:spPr bwMode="auto">
            <a:xfrm rot="10800000">
              <a:off x="-1" y="5218330"/>
              <a:ext cx="12192001" cy="6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 y="1609725"/>
              <a:ext cx="12192000" cy="360933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13" name="矩形 12"/>
          <p:cNvSpPr/>
          <p:nvPr/>
        </p:nvSpPr>
        <p:spPr>
          <a:xfrm>
            <a:off x="2631843" y="2316818"/>
            <a:ext cx="8017290" cy="1446550"/>
          </a:xfrm>
          <a:prstGeom prst="rect">
            <a:avLst/>
          </a:prstGeom>
        </p:spPr>
        <p:txBody>
          <a:bodyPr wrap="square">
            <a:spAutoFit/>
          </a:bodyPr>
          <a:lstStyle/>
          <a:p>
            <a:pPr lvl="0" algn="ctr" defTabSz="457200">
              <a:defRPr/>
            </a:pPr>
            <a:r>
              <a:rPr lang="zh-CN" altLang="en-US" sz="4400" b="1">
                <a:solidFill>
                  <a:srgbClr val="071F65"/>
                </a:solidFill>
                <a:latin typeface="微软雅黑"/>
              </a:rPr>
              <a:t>基于“浙大钉”的学位论文</a:t>
            </a:r>
            <a:endParaRPr lang="en-US" altLang="zh-CN" sz="4400" b="1">
              <a:solidFill>
                <a:srgbClr val="071F65"/>
              </a:solidFill>
              <a:latin typeface="微软雅黑"/>
            </a:endParaRPr>
          </a:p>
          <a:p>
            <a:pPr lvl="0" algn="ctr" defTabSz="457200">
              <a:defRPr/>
            </a:pPr>
            <a:r>
              <a:rPr lang="zh-CN" altLang="en-US" sz="4400" b="1">
                <a:solidFill>
                  <a:srgbClr val="071F65"/>
                </a:solidFill>
                <a:latin typeface="微软雅黑"/>
              </a:rPr>
              <a:t>网上答辩</a:t>
            </a:r>
            <a:r>
              <a:rPr lang="zh-CN" altLang="en-US" sz="4400" b="1" dirty="0">
                <a:solidFill>
                  <a:srgbClr val="071F65"/>
                </a:solidFill>
                <a:latin typeface="微软雅黑"/>
              </a:rPr>
              <a:t>方案</a:t>
            </a:r>
            <a:endParaRPr kumimoji="0" lang="zh-CN" altLang="en-US" sz="4400" b="1" i="0" u="none" strike="noStrike" kern="1200" cap="none" spc="0" normalizeH="0" baseline="0" noProof="0" dirty="0">
              <a:ln>
                <a:noFill/>
              </a:ln>
              <a:solidFill>
                <a:srgbClr val="071F65"/>
              </a:solidFill>
              <a:effectLst/>
              <a:uLnTx/>
              <a:uFillTx/>
              <a:latin typeface="微软雅黑"/>
              <a:ea typeface="微软雅黑"/>
            </a:endParaRPr>
          </a:p>
        </p:txBody>
      </p:sp>
      <p:cxnSp>
        <p:nvCxnSpPr>
          <p:cNvPr id="3" name="直接连接符 2"/>
          <p:cNvCxnSpPr/>
          <p:nvPr/>
        </p:nvCxnSpPr>
        <p:spPr>
          <a:xfrm flipH="1">
            <a:off x="3285948" y="3759598"/>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4"/>
          <p:cNvGrpSpPr>
            <a:grpSpLocks noChangeAspect="1"/>
          </p:cNvGrpSpPr>
          <p:nvPr/>
        </p:nvGrpSpPr>
        <p:grpSpPr bwMode="auto">
          <a:xfrm>
            <a:off x="500347" y="2308208"/>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8"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rgbClr val="071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srgbClr val="3D3F41"/>
                </a:solidFill>
                <a:effectLst/>
                <a:uLnTx/>
                <a:uFillTx/>
                <a:latin typeface="Arial"/>
                <a:ea typeface="微软雅黑"/>
                <a:cs typeface="+mn-cs"/>
              </a:endParaRPr>
            </a:p>
          </p:txBody>
        </p:sp>
        <p:sp>
          <p:nvSpPr>
            <p:cNvPr id="19"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rgbClr val="071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srgbClr val="3D3F41"/>
                </a:solidFill>
                <a:effectLst/>
                <a:uLnTx/>
                <a:uFillTx/>
                <a:latin typeface="Arial"/>
                <a:ea typeface="微软雅黑"/>
                <a:cs typeface="+mn-cs"/>
              </a:endParaRPr>
            </a:p>
          </p:txBody>
        </p:sp>
      </p:grpSp>
      <p:pic>
        <p:nvPicPr>
          <p:cNvPr id="7" name="222_The Daw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03135" y="-1151965"/>
            <a:ext cx="609600" cy="609600"/>
          </a:xfrm>
          <a:prstGeom prst="rect">
            <a:avLst/>
          </a:prstGeom>
        </p:spPr>
      </p:pic>
      <p:pic>
        <p:nvPicPr>
          <p:cNvPr id="23"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18066" y="-187746"/>
            <a:ext cx="2543440" cy="2023554"/>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664695" y="3970785"/>
            <a:ext cx="1733902" cy="738664"/>
          </a:xfrm>
          <a:prstGeom prst="rect">
            <a:avLst/>
          </a:prstGeom>
        </p:spPr>
        <p:txBody>
          <a:bodyPr wrap="square">
            <a:spAutoFit/>
          </a:body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3D3F41"/>
                </a:solidFill>
                <a:effectLst/>
                <a:uLnTx/>
                <a:uFillTx/>
                <a:latin typeface="微软雅黑"/>
                <a:ea typeface="微软雅黑"/>
                <a:cs typeface="+mn-cs"/>
              </a:rPr>
              <a:t>研究生院</a:t>
            </a:r>
          </a:p>
        </p:txBody>
      </p:sp>
      <p:sp>
        <p:nvSpPr>
          <p:cNvPr id="16" name="矩形 15">
            <a:extLst>
              <a:ext uri="{FF2B5EF4-FFF2-40B4-BE49-F238E27FC236}">
                <a16:creationId xmlns:a16="http://schemas.microsoft.com/office/drawing/2014/main" id="{46C7474E-E013-48C1-844C-A571A5CBFD90}"/>
              </a:ext>
            </a:extLst>
          </p:cNvPr>
          <p:cNvSpPr/>
          <p:nvPr/>
        </p:nvSpPr>
        <p:spPr>
          <a:xfrm>
            <a:off x="5970430" y="3971442"/>
            <a:ext cx="2768708" cy="662554"/>
          </a:xfrm>
          <a:prstGeom prst="rect">
            <a:avLst/>
          </a:prstGeom>
        </p:spPr>
        <p:txBody>
          <a:bodyPr wrap="none">
            <a:spAutoFit/>
          </a:bodyPr>
          <a:lstStyle/>
          <a:p>
            <a:pPr algn="ctr" defTabSz="457200">
              <a:lnSpc>
                <a:spcPct val="150000"/>
              </a:lnSpc>
              <a:spcBef>
                <a:spcPct val="0"/>
              </a:spcBef>
              <a:defRPr/>
            </a:pPr>
            <a:r>
              <a:rPr lang="zh-CN" altLang="en-US" sz="2800" b="1" dirty="0">
                <a:solidFill>
                  <a:srgbClr val="3D3F41"/>
                </a:solidFill>
                <a:latin typeface="微软雅黑"/>
                <a:ea typeface="微软雅黑"/>
              </a:rPr>
              <a:t>    信息技术中心</a:t>
            </a:r>
          </a:p>
        </p:txBody>
      </p:sp>
    </p:spTree>
    <p:extLst>
      <p:ext uri="{BB962C8B-B14F-4D97-AF65-F5344CB8AC3E}">
        <p14:creationId xmlns:p14="http://schemas.microsoft.com/office/powerpoint/2010/main" val="1619648035"/>
      </p:ext>
    </p:extLst>
  </p:cSld>
  <p:clrMapOvr>
    <a:masterClrMapping/>
  </p:clrMapOvr>
  <mc:AlternateContent xmlns:mc="http://schemas.openxmlformats.org/markup-compatibility/2006" xmlns:p14="http://schemas.microsoft.com/office/powerpoint/2010/main">
    <mc:Choice Requires="p14">
      <p:transition spd="med" p14:dur="700" advTm="43405">
        <p:fade/>
      </p:transition>
    </mc:Choice>
    <mc:Fallback xmlns="">
      <p:transition spd="med" advTm="43405">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23AC91FA-ADFC-4B26-B9FC-6E80323B8576}"/>
              </a:ext>
            </a:extLst>
          </p:cNvPr>
          <p:cNvPicPr>
            <a:picLocks noChangeAspect="1"/>
          </p:cNvPicPr>
          <p:nvPr/>
        </p:nvPicPr>
        <p:blipFill>
          <a:blip r:embed="rId5"/>
          <a:stretch>
            <a:fillRect/>
          </a:stretch>
        </p:blipFill>
        <p:spPr>
          <a:xfrm>
            <a:off x="680720" y="1748713"/>
            <a:ext cx="5497409" cy="4327980"/>
          </a:xfrm>
          <a:prstGeom prst="rect">
            <a:avLst/>
          </a:prstGeom>
        </p:spPr>
      </p:pic>
      <p:pic>
        <p:nvPicPr>
          <p:cNvPr id="5" name="图片 4">
            <a:extLst>
              <a:ext uri="{FF2B5EF4-FFF2-40B4-BE49-F238E27FC236}">
                <a16:creationId xmlns:a16="http://schemas.microsoft.com/office/drawing/2014/main" id="{6604F91C-4921-4119-9A62-9B11ED278DF6}"/>
              </a:ext>
            </a:extLst>
          </p:cNvPr>
          <p:cNvPicPr>
            <a:picLocks noChangeAspect="1"/>
          </p:cNvPicPr>
          <p:nvPr/>
        </p:nvPicPr>
        <p:blipFill>
          <a:blip r:embed="rId6"/>
          <a:stretch>
            <a:fillRect/>
          </a:stretch>
        </p:blipFill>
        <p:spPr>
          <a:xfrm>
            <a:off x="6814528" y="1748713"/>
            <a:ext cx="3396022" cy="4805871"/>
          </a:xfrm>
          <a:prstGeom prst="rect">
            <a:avLst/>
          </a:prstGeom>
        </p:spPr>
      </p:pic>
      <p:sp>
        <p:nvSpPr>
          <p:cNvPr id="14" name="标题 1">
            <a:extLst>
              <a:ext uri="{FF2B5EF4-FFF2-40B4-BE49-F238E27FC236}">
                <a16:creationId xmlns:a16="http://schemas.microsoft.com/office/drawing/2014/main" id="{96C649F2-7AB4-4774-8D00-8567FCC333F7}"/>
              </a:ext>
            </a:extLst>
          </p:cNvPr>
          <p:cNvSpPr txBox="1">
            <a:spLocks/>
          </p:cNvSpPr>
          <p:nvPr/>
        </p:nvSpPr>
        <p:spPr>
          <a:xfrm>
            <a:off x="602663" y="1049119"/>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a:solidFill>
                  <a:srgbClr val="0070C0"/>
                </a:solidFill>
              </a:rPr>
              <a:t>答辩秘书在“答辩委员会群”创建</a:t>
            </a:r>
            <a:r>
              <a:rPr lang="zh-CN" altLang="en-US" smtClean="0">
                <a:solidFill>
                  <a:srgbClr val="0070C0"/>
                </a:solidFill>
              </a:rPr>
              <a:t>日程</a:t>
            </a:r>
            <a:endParaRPr lang="zh-CN" altLang="en-US">
              <a:solidFill>
                <a:srgbClr val="0070C0"/>
              </a:solidFill>
            </a:endParaRPr>
          </a:p>
        </p:txBody>
      </p:sp>
      <p:cxnSp>
        <p:nvCxnSpPr>
          <p:cNvPr id="15" name="直线箭头连接符 18">
            <a:extLst>
              <a:ext uri="{FF2B5EF4-FFF2-40B4-BE49-F238E27FC236}">
                <a16:creationId xmlns:a16="http://schemas.microsoft.com/office/drawing/2014/main" id="{7E4A5D49-21DC-427B-A2C5-F6E09A8EF589}"/>
              </a:ext>
            </a:extLst>
          </p:cNvPr>
          <p:cNvCxnSpPr>
            <a:cxnSpLocks/>
            <a:endCxn id="5" idx="1"/>
          </p:cNvCxnSpPr>
          <p:nvPr/>
        </p:nvCxnSpPr>
        <p:spPr>
          <a:xfrm flipV="1">
            <a:off x="2631440" y="4151649"/>
            <a:ext cx="4183088" cy="6946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218556" y="3731941"/>
            <a:ext cx="55012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64419" y="4384656"/>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1</a:t>
            </a:r>
            <a:endParaRPr lang="zh-CN" altLang="en-US" sz="2400" b="1" dirty="0">
              <a:solidFill>
                <a:srgbClr val="FF0000"/>
              </a:solidFill>
              <a:effectLst>
                <a:outerShdw blurRad="38100" dist="38100" dir="2700000" algn="tl">
                  <a:srgbClr val="000000">
                    <a:alpha val="43137"/>
                  </a:srgbClr>
                </a:outerShdw>
              </a:effectLst>
            </a:endParaRPr>
          </a:p>
        </p:txBody>
      </p:sp>
      <p:sp>
        <p:nvSpPr>
          <p:cNvPr id="18" name="文本框 17"/>
          <p:cNvSpPr txBox="1"/>
          <p:nvPr/>
        </p:nvSpPr>
        <p:spPr>
          <a:xfrm>
            <a:off x="7778935" y="2047829"/>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2</a:t>
            </a:r>
            <a:endParaRPr lang="zh-CN" altLang="en-US" sz="2400" b="1" dirty="0">
              <a:solidFill>
                <a:srgbClr val="FF0000"/>
              </a:solidFill>
              <a:effectLst>
                <a:outerShdw blurRad="38100" dist="38100" dir="2700000" algn="tl">
                  <a:srgbClr val="000000">
                    <a:alpha val="43137"/>
                  </a:srgbClr>
                </a:outerShdw>
              </a:effectLst>
            </a:endParaRPr>
          </a:p>
        </p:txBody>
      </p:sp>
      <p:sp>
        <p:nvSpPr>
          <p:cNvPr id="19" name="文本框 18"/>
          <p:cNvSpPr txBox="1"/>
          <p:nvPr/>
        </p:nvSpPr>
        <p:spPr>
          <a:xfrm>
            <a:off x="8226988" y="3653508"/>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3</a:t>
            </a:r>
            <a:endParaRPr lang="zh-CN" altLang="en-US" sz="2400" b="1" dirty="0">
              <a:solidFill>
                <a:srgbClr val="FF0000"/>
              </a:solidFill>
              <a:effectLst>
                <a:outerShdw blurRad="38100" dist="38100" dir="2700000" algn="tl">
                  <a:srgbClr val="000000">
                    <a:alpha val="43137"/>
                  </a:srgbClr>
                </a:outerShdw>
              </a:effectLst>
            </a:endParaRPr>
          </a:p>
        </p:txBody>
      </p:sp>
      <p:sp>
        <p:nvSpPr>
          <p:cNvPr id="20" name="文本框 19"/>
          <p:cNvSpPr txBox="1"/>
          <p:nvPr/>
        </p:nvSpPr>
        <p:spPr>
          <a:xfrm>
            <a:off x="7957029" y="6092919"/>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4</a:t>
            </a:r>
            <a:endParaRPr lang="zh-CN" alt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635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F5962152-EC4A-49DE-808C-4E25325D4DEB}"/>
              </a:ext>
            </a:extLst>
          </p:cNvPr>
          <p:cNvPicPr>
            <a:picLocks noChangeAspect="1"/>
          </p:cNvPicPr>
          <p:nvPr/>
        </p:nvPicPr>
        <p:blipFill rotWithShape="1">
          <a:blip r:embed="rId3"/>
          <a:srcRect t="9535"/>
          <a:stretch/>
        </p:blipFill>
        <p:spPr>
          <a:xfrm>
            <a:off x="2244636" y="1629746"/>
            <a:ext cx="6223000" cy="6204125"/>
          </a:xfrm>
          <a:prstGeom prst="rect">
            <a:avLst/>
          </a:prstGeom>
        </p:spPr>
      </p:pic>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036936B-E321-4E07-A4DF-51CCE5E7EEEB}"/>
              </a:ext>
            </a:extLst>
          </p:cNvPr>
          <p:cNvPicPr>
            <a:picLocks noChangeAspect="1"/>
          </p:cNvPicPr>
          <p:nvPr/>
        </p:nvPicPr>
        <p:blipFill>
          <a:blip r:embed="rId6"/>
          <a:stretch>
            <a:fillRect/>
          </a:stretch>
        </p:blipFill>
        <p:spPr>
          <a:xfrm>
            <a:off x="8467636" y="1094838"/>
            <a:ext cx="3539024" cy="5677995"/>
          </a:xfrm>
          <a:prstGeom prst="rect">
            <a:avLst/>
          </a:prstGeom>
        </p:spPr>
      </p:pic>
      <p:pic>
        <p:nvPicPr>
          <p:cNvPr id="14" name="图片 13">
            <a:extLst>
              <a:ext uri="{FF2B5EF4-FFF2-40B4-BE49-F238E27FC236}">
                <a16:creationId xmlns:a16="http://schemas.microsoft.com/office/drawing/2014/main" id="{67E8B847-C9DF-4938-A8D5-5B5AB282AFA9}"/>
              </a:ext>
            </a:extLst>
          </p:cNvPr>
          <p:cNvPicPr>
            <a:picLocks noChangeAspect="1"/>
          </p:cNvPicPr>
          <p:nvPr/>
        </p:nvPicPr>
        <p:blipFill>
          <a:blip r:embed="rId7"/>
          <a:stretch>
            <a:fillRect/>
          </a:stretch>
        </p:blipFill>
        <p:spPr>
          <a:xfrm>
            <a:off x="618494" y="1629747"/>
            <a:ext cx="5848350" cy="2857500"/>
          </a:xfrm>
          <a:prstGeom prst="rect">
            <a:avLst/>
          </a:prstGeom>
        </p:spPr>
      </p:pic>
      <p:sp>
        <p:nvSpPr>
          <p:cNvPr id="15" name="标题 1">
            <a:extLst>
              <a:ext uri="{FF2B5EF4-FFF2-40B4-BE49-F238E27FC236}">
                <a16:creationId xmlns:a16="http://schemas.microsoft.com/office/drawing/2014/main" id="{7BF282A8-E391-4FEE-AE66-A3EDD0FC6505}"/>
              </a:ext>
            </a:extLst>
          </p:cNvPr>
          <p:cNvSpPr txBox="1">
            <a:spLocks/>
          </p:cNvSpPr>
          <p:nvPr/>
        </p:nvSpPr>
        <p:spPr>
          <a:xfrm>
            <a:off x="432850" y="930153"/>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sz="2800" dirty="0">
                <a:solidFill>
                  <a:srgbClr val="0070C0"/>
                </a:solidFill>
              </a:rPr>
              <a:t>获取日程的签到二维码，发群中，钉钉扫码签到</a:t>
            </a:r>
          </a:p>
        </p:txBody>
      </p:sp>
      <p:cxnSp>
        <p:nvCxnSpPr>
          <p:cNvPr id="16" name="直线箭头连接符 18">
            <a:extLst>
              <a:ext uri="{FF2B5EF4-FFF2-40B4-BE49-F238E27FC236}">
                <a16:creationId xmlns:a16="http://schemas.microsoft.com/office/drawing/2014/main" id="{1D0A6374-3000-4678-9644-8D8606C3A556}"/>
              </a:ext>
            </a:extLst>
          </p:cNvPr>
          <p:cNvCxnSpPr>
            <a:cxnSpLocks/>
          </p:cNvCxnSpPr>
          <p:nvPr/>
        </p:nvCxnSpPr>
        <p:spPr>
          <a:xfrm>
            <a:off x="3789680" y="3962400"/>
            <a:ext cx="3274202" cy="8839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936C6A5A-A0F2-439E-8213-887932766CB6}"/>
              </a:ext>
            </a:extLst>
          </p:cNvPr>
          <p:cNvCxnSpPr>
            <a:cxnSpLocks/>
          </p:cNvCxnSpPr>
          <p:nvPr/>
        </p:nvCxnSpPr>
        <p:spPr>
          <a:xfrm flipV="1">
            <a:off x="8262799" y="3566160"/>
            <a:ext cx="596721" cy="1198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88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页脚占位符 2">
            <a:extLst>
              <a:ext uri="{FF2B5EF4-FFF2-40B4-BE49-F238E27FC236}">
                <a16:creationId xmlns:a16="http://schemas.microsoft.com/office/drawing/2014/main" id="{4CE38F84-4385-4D57-B9F1-01C9C1B2F443}"/>
              </a:ext>
            </a:extLst>
          </p:cNvPr>
          <p:cNvSpPr>
            <a:spLocks noGrp="1"/>
          </p:cNvSpPr>
          <p:nvPr>
            <p:ph type="ftr" sz="quarter" idx="11"/>
          </p:nvPr>
        </p:nvSpPr>
        <p:spPr>
          <a:xfrm>
            <a:off x="4038600" y="6356352"/>
            <a:ext cx="4114800" cy="365125"/>
          </a:xfrm>
        </p:spPr>
        <p:txBody>
          <a:bodyPr/>
          <a:lstStyle/>
          <a:p>
            <a:r>
              <a:rPr kumimoji="1" lang="en-US" altLang="zh-CN"/>
              <a:t>STATE COLLEGE UNIVERSITY</a:t>
            </a:r>
            <a:endParaRPr kumimoji="1" lang="zh-CN" altLang="en-US" dirty="0"/>
          </a:p>
        </p:txBody>
      </p:sp>
      <p:pic>
        <p:nvPicPr>
          <p:cNvPr id="20" name="图片 19">
            <a:extLst>
              <a:ext uri="{FF2B5EF4-FFF2-40B4-BE49-F238E27FC236}">
                <a16:creationId xmlns:a16="http://schemas.microsoft.com/office/drawing/2014/main" id="{8228E6F5-D908-4217-8321-C731C65A6080}"/>
              </a:ext>
            </a:extLst>
          </p:cNvPr>
          <p:cNvPicPr>
            <a:picLocks noChangeAspect="1"/>
          </p:cNvPicPr>
          <p:nvPr/>
        </p:nvPicPr>
        <p:blipFill>
          <a:blip r:embed="rId5"/>
          <a:stretch>
            <a:fillRect/>
          </a:stretch>
        </p:blipFill>
        <p:spPr>
          <a:xfrm>
            <a:off x="15240" y="1790117"/>
            <a:ext cx="5120053" cy="2501655"/>
          </a:xfrm>
          <a:prstGeom prst="rect">
            <a:avLst/>
          </a:prstGeom>
        </p:spPr>
      </p:pic>
      <p:sp>
        <p:nvSpPr>
          <p:cNvPr id="21" name="标题 1">
            <a:extLst>
              <a:ext uri="{FF2B5EF4-FFF2-40B4-BE49-F238E27FC236}">
                <a16:creationId xmlns:a16="http://schemas.microsoft.com/office/drawing/2014/main" id="{1F1AD091-E9A8-423D-81F1-E98449C7DCBD}"/>
              </a:ext>
            </a:extLst>
          </p:cNvPr>
          <p:cNvSpPr txBox="1">
            <a:spLocks/>
          </p:cNvSpPr>
          <p:nvPr/>
        </p:nvSpPr>
        <p:spPr>
          <a:xfrm>
            <a:off x="453170" y="918024"/>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dirty="0">
                <a:solidFill>
                  <a:srgbClr val="0070C0"/>
                </a:solidFill>
              </a:rPr>
              <a:t>查看签到情况，导出签到表格</a:t>
            </a:r>
          </a:p>
        </p:txBody>
      </p:sp>
      <p:pic>
        <p:nvPicPr>
          <p:cNvPr id="22" name="图片 21">
            <a:extLst>
              <a:ext uri="{FF2B5EF4-FFF2-40B4-BE49-F238E27FC236}">
                <a16:creationId xmlns:a16="http://schemas.microsoft.com/office/drawing/2014/main" id="{BC051817-E5BC-4CF3-BA07-AA71E1B35245}"/>
              </a:ext>
            </a:extLst>
          </p:cNvPr>
          <p:cNvPicPr>
            <a:picLocks noChangeAspect="1"/>
          </p:cNvPicPr>
          <p:nvPr/>
        </p:nvPicPr>
        <p:blipFill>
          <a:blip r:embed="rId6"/>
          <a:stretch>
            <a:fillRect/>
          </a:stretch>
        </p:blipFill>
        <p:spPr>
          <a:xfrm>
            <a:off x="3089911" y="1790117"/>
            <a:ext cx="4301907" cy="4832142"/>
          </a:xfrm>
          <a:prstGeom prst="rect">
            <a:avLst/>
          </a:prstGeom>
        </p:spPr>
      </p:pic>
      <p:pic>
        <p:nvPicPr>
          <p:cNvPr id="25" name="图片 24">
            <a:extLst>
              <a:ext uri="{FF2B5EF4-FFF2-40B4-BE49-F238E27FC236}">
                <a16:creationId xmlns:a16="http://schemas.microsoft.com/office/drawing/2014/main" id="{D1E6A2C1-AAD8-45B3-A5F1-BE3584DC63EF}"/>
              </a:ext>
            </a:extLst>
          </p:cNvPr>
          <p:cNvPicPr>
            <a:picLocks noChangeAspect="1"/>
          </p:cNvPicPr>
          <p:nvPr/>
        </p:nvPicPr>
        <p:blipFill>
          <a:blip r:embed="rId7"/>
          <a:stretch>
            <a:fillRect/>
          </a:stretch>
        </p:blipFill>
        <p:spPr>
          <a:xfrm>
            <a:off x="7391818" y="1790117"/>
            <a:ext cx="4888230" cy="3169920"/>
          </a:xfrm>
          <a:prstGeom prst="rect">
            <a:avLst/>
          </a:prstGeom>
        </p:spPr>
      </p:pic>
      <p:cxnSp>
        <p:nvCxnSpPr>
          <p:cNvPr id="26" name="直线箭头连接符 18">
            <a:extLst>
              <a:ext uri="{FF2B5EF4-FFF2-40B4-BE49-F238E27FC236}">
                <a16:creationId xmlns:a16="http://schemas.microsoft.com/office/drawing/2014/main" id="{4F82842A-D1F4-4C20-9D3F-F77D5123D409}"/>
              </a:ext>
            </a:extLst>
          </p:cNvPr>
          <p:cNvCxnSpPr>
            <a:cxnSpLocks/>
          </p:cNvCxnSpPr>
          <p:nvPr/>
        </p:nvCxnSpPr>
        <p:spPr>
          <a:xfrm flipV="1">
            <a:off x="2780031" y="2095025"/>
            <a:ext cx="3545840" cy="1656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18">
            <a:extLst>
              <a:ext uri="{FF2B5EF4-FFF2-40B4-BE49-F238E27FC236}">
                <a16:creationId xmlns:a16="http://schemas.microsoft.com/office/drawing/2014/main" id="{7819301C-0B4C-42DB-8FEE-6F32DDAA4476}"/>
              </a:ext>
            </a:extLst>
          </p:cNvPr>
          <p:cNvCxnSpPr>
            <a:cxnSpLocks/>
          </p:cNvCxnSpPr>
          <p:nvPr/>
        </p:nvCxnSpPr>
        <p:spPr>
          <a:xfrm>
            <a:off x="6531185" y="2159316"/>
            <a:ext cx="2906015" cy="763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solidFill>
                  <a:srgbClr val="071F65"/>
                </a:solidFill>
              </a:rPr>
              <a:t>1</a:t>
            </a:r>
            <a:r>
              <a:rPr lang="zh-CN" altLang="en-US">
                <a:solidFill>
                  <a:srgbClr val="071F65"/>
                </a:solidFill>
              </a:rPr>
              <a:t>、会议签到</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0F7353A-64AF-403B-AFDC-526C8878D85D}"/>
              </a:ext>
            </a:extLst>
          </p:cNvPr>
          <p:cNvSpPr/>
          <p:nvPr/>
        </p:nvSpPr>
        <p:spPr>
          <a:xfrm>
            <a:off x="738211" y="1029525"/>
            <a:ext cx="10715577" cy="525016"/>
          </a:xfrm>
          <a:prstGeom prst="rect">
            <a:avLst/>
          </a:prstGeom>
        </p:spPr>
        <p:txBody>
          <a:bodyPr wrap="square">
            <a:spAutoFit/>
          </a:bodyPr>
          <a:lstStyle/>
          <a:p>
            <a:pPr marL="285750" indent="-285750">
              <a:lnSpc>
                <a:spcPct val="130000"/>
              </a:lnSpc>
              <a:buFont typeface="Wingdings" panose="05000000000000000000" pitchFamily="2" charset="2"/>
              <a:buChar char="l"/>
            </a:pPr>
            <a:r>
              <a:rPr lang="zh-CN" altLang="en-US" sz="2400" b="1" smtClean="0"/>
              <a:t>签到</a:t>
            </a:r>
            <a:r>
              <a:rPr lang="zh-CN" altLang="en-US" sz="2400" b="1" dirty="0"/>
              <a:t>结果可导出</a:t>
            </a:r>
            <a:r>
              <a:rPr lang="en-US" altLang="zh-CN" sz="2400" b="1" dirty="0"/>
              <a:t>excel</a:t>
            </a:r>
            <a:r>
              <a:rPr lang="zh-CN" altLang="en-US" sz="2400" b="1" dirty="0"/>
              <a:t>表格。</a:t>
            </a:r>
            <a:endParaRPr lang="en-US" altLang="zh-CN" sz="2400" b="1" dirty="0"/>
          </a:p>
        </p:txBody>
      </p:sp>
      <p:pic>
        <p:nvPicPr>
          <p:cNvPr id="8" name="图片 7"/>
          <p:cNvPicPr>
            <a:picLocks noChangeAspect="1"/>
          </p:cNvPicPr>
          <p:nvPr/>
        </p:nvPicPr>
        <p:blipFill>
          <a:blip r:embed="rId5"/>
          <a:stretch>
            <a:fillRect/>
          </a:stretch>
        </p:blipFill>
        <p:spPr>
          <a:xfrm>
            <a:off x="575047" y="1636249"/>
            <a:ext cx="11530367" cy="4579818"/>
          </a:xfrm>
          <a:prstGeom prst="rect">
            <a:avLst/>
          </a:prstGeom>
        </p:spPr>
      </p:pic>
    </p:spTree>
    <p:extLst>
      <p:ext uri="{BB962C8B-B14F-4D97-AF65-F5344CB8AC3E}">
        <p14:creationId xmlns:p14="http://schemas.microsoft.com/office/powerpoint/2010/main" val="235429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a:t>
            </a:r>
            <a:r>
              <a:rPr lang="zh-CN" altLang="en-US" dirty="0">
                <a:solidFill>
                  <a:srgbClr val="071F65"/>
                </a:solidFill>
              </a:rPr>
              <a:t>、</a:t>
            </a:r>
            <a:r>
              <a:rPr lang="zh-CN" altLang="en-US" dirty="0"/>
              <a:t>开启视频</a:t>
            </a:r>
            <a:r>
              <a:rPr lang="zh-CN" altLang="en-US" dirty="0">
                <a:solidFill>
                  <a:srgbClr val="071F65"/>
                </a:solidFill>
              </a:rPr>
              <a:t>会议</a:t>
            </a: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r="30485"/>
          <a:stretch/>
        </p:blipFill>
        <p:spPr>
          <a:xfrm>
            <a:off x="285943" y="2544066"/>
            <a:ext cx="4969868" cy="3639940"/>
          </a:xfrm>
          <a:prstGeom prst="rect">
            <a:avLst/>
          </a:prstGeom>
          <a:ln>
            <a:noFill/>
          </a:ln>
          <a:effectLst>
            <a:outerShdw blurRad="292100" dist="139700" dir="2700000" algn="tl" rotWithShape="0">
              <a:srgbClr val="333333">
                <a:alpha val="65000"/>
              </a:srgbClr>
            </a:outerShdw>
          </a:effectLst>
        </p:spPr>
      </p:pic>
      <p:sp>
        <p:nvSpPr>
          <p:cNvPr id="13" name="圆角矩形标注 12"/>
          <p:cNvSpPr/>
          <p:nvPr/>
        </p:nvSpPr>
        <p:spPr>
          <a:xfrm>
            <a:off x="2780145" y="4507969"/>
            <a:ext cx="1523354" cy="484855"/>
          </a:xfrm>
          <a:prstGeom prst="wedgeRoundRectCallout">
            <a:avLst>
              <a:gd name="adj1" fmla="val 31367"/>
              <a:gd name="adj2" fmla="val 805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dirty="0">
                <a:solidFill>
                  <a:srgbClr val="C00000"/>
                </a:solidFill>
                <a:effectLst/>
                <a:ea typeface="宋体" panose="02010600030101010101" pitchFamily="2" charset="-122"/>
                <a:cs typeface="Times New Roman" panose="02020603050405020304" pitchFamily="18" charset="0"/>
              </a:rPr>
              <a:t>1.</a:t>
            </a:r>
            <a:r>
              <a:rPr lang="zh-CN" sz="1400" b="1" kern="100" dirty="0">
                <a:solidFill>
                  <a:srgbClr val="C00000"/>
                </a:solidFill>
                <a:effectLst/>
                <a:ea typeface="宋体" panose="02010600030101010101" pitchFamily="2" charset="-122"/>
                <a:cs typeface="Times New Roman" panose="02020603050405020304" pitchFamily="18" charset="0"/>
              </a:rPr>
              <a:t>点击视频会议</a:t>
            </a:r>
          </a:p>
        </p:txBody>
      </p:sp>
      <p:sp>
        <p:nvSpPr>
          <p:cNvPr id="3" name="文本框 2"/>
          <p:cNvSpPr txBox="1"/>
          <p:nvPr/>
        </p:nvSpPr>
        <p:spPr>
          <a:xfrm>
            <a:off x="1049354" y="1088855"/>
            <a:ext cx="10821662" cy="117262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b="1" dirty="0">
                <a:latin typeface="+mn-ea"/>
              </a:rPr>
              <a:t>提前</a:t>
            </a:r>
            <a:r>
              <a:rPr lang="en-US" altLang="zh-CN" b="1" dirty="0">
                <a:latin typeface="+mn-ea"/>
              </a:rPr>
              <a:t>15</a:t>
            </a:r>
            <a:r>
              <a:rPr lang="zh-CN" altLang="en-US" b="1" dirty="0">
                <a:latin typeface="+mn-ea"/>
              </a:rPr>
              <a:t>分钟，答辩秘书在答辩委员会群里</a:t>
            </a:r>
            <a:r>
              <a:rPr lang="zh-CN" altLang="en-US" b="1" dirty="0">
                <a:solidFill>
                  <a:srgbClr val="C00000"/>
                </a:solidFill>
                <a:latin typeface="+mn-ea"/>
              </a:rPr>
              <a:t>启动视频会议</a:t>
            </a:r>
            <a:r>
              <a:rPr lang="zh-CN" altLang="en-US" b="1" dirty="0">
                <a:latin typeface="+mn-ea"/>
              </a:rPr>
              <a:t>。</a:t>
            </a:r>
            <a:endParaRPr lang="en-US" altLang="zh-CN" b="1" dirty="0">
              <a:latin typeface="+mn-ea"/>
            </a:endParaRPr>
          </a:p>
          <a:p>
            <a:pPr marL="285750" indent="-285750">
              <a:lnSpc>
                <a:spcPct val="130000"/>
              </a:lnSpc>
              <a:buFont typeface="Arial" panose="020B0604020202020204" pitchFamily="34" charset="0"/>
              <a:buChar char="•"/>
            </a:pPr>
            <a:r>
              <a:rPr lang="zh-CN" altLang="en-US" b="1" dirty="0">
                <a:latin typeface="+mn-ea"/>
              </a:rPr>
              <a:t>将会议</a:t>
            </a:r>
            <a:r>
              <a:rPr lang="zh-CN" altLang="en-US" b="1" dirty="0">
                <a:solidFill>
                  <a:srgbClr val="C00000"/>
                </a:solidFill>
                <a:latin typeface="+mn-ea"/>
              </a:rPr>
              <a:t>分享给答辩人和旁听人员</a:t>
            </a:r>
            <a:r>
              <a:rPr lang="zh-CN" altLang="en-US" b="1" dirty="0">
                <a:latin typeface="+mn-ea"/>
              </a:rPr>
              <a:t>。根据实际情况，也可以直接分享</a:t>
            </a:r>
            <a:r>
              <a:rPr lang="zh-CN" altLang="en-US" b="1">
                <a:latin typeface="+mn-ea"/>
              </a:rPr>
              <a:t>到</a:t>
            </a:r>
            <a:r>
              <a:rPr lang="zh-CN" altLang="en-US" b="1" smtClean="0">
                <a:latin typeface="+mn-ea"/>
              </a:rPr>
              <a:t>”答辩人和</a:t>
            </a:r>
            <a:r>
              <a:rPr lang="zh-CN" altLang="en-US" b="1" dirty="0">
                <a:latin typeface="+mn-ea"/>
              </a:rPr>
              <a:t>旁听人员群“。</a:t>
            </a:r>
            <a:endParaRPr lang="en-US" altLang="zh-CN" b="1" dirty="0">
              <a:latin typeface="+mn-ea"/>
            </a:endParaRPr>
          </a:p>
          <a:p>
            <a:pPr marL="285750" indent="-285750">
              <a:lnSpc>
                <a:spcPct val="130000"/>
              </a:lnSpc>
              <a:buFont typeface="Arial" panose="020B0604020202020204" pitchFamily="34" charset="0"/>
              <a:buChar char="•"/>
            </a:pPr>
            <a:r>
              <a:rPr lang="zh-CN" altLang="en-US" b="1" smtClean="0">
                <a:latin typeface="+mn-ea"/>
              </a:rPr>
              <a:t>请</a:t>
            </a:r>
            <a:r>
              <a:rPr lang="zh-CN" altLang="en-US" b="1">
                <a:latin typeface="+mn-ea"/>
              </a:rPr>
              <a:t>答辩</a:t>
            </a:r>
            <a:r>
              <a:rPr lang="zh-CN" altLang="en-US" b="1" smtClean="0">
                <a:latin typeface="+mn-ea"/>
              </a:rPr>
              <a:t>人和答辩委员</a:t>
            </a:r>
            <a:r>
              <a:rPr lang="zh-CN" altLang="en-US" b="1" smtClean="0">
                <a:solidFill>
                  <a:srgbClr val="C00000"/>
                </a:solidFill>
                <a:latin typeface="+mn-ea"/>
              </a:rPr>
              <a:t>确认</a:t>
            </a:r>
            <a:r>
              <a:rPr lang="zh-CN" altLang="en-US" b="1" dirty="0">
                <a:solidFill>
                  <a:srgbClr val="C00000"/>
                </a:solidFill>
                <a:latin typeface="+mn-ea"/>
              </a:rPr>
              <a:t>与会情况</a:t>
            </a:r>
            <a:r>
              <a:rPr lang="zh-CN" altLang="en-US" b="1" dirty="0">
                <a:latin typeface="+mn-ea"/>
              </a:rPr>
              <a:t>。</a:t>
            </a:r>
            <a:endParaRPr lang="en-US" altLang="zh-CN" b="1" dirty="0">
              <a:latin typeface="+mn-ea"/>
            </a:endParaRPr>
          </a:p>
        </p:txBody>
      </p:sp>
      <p:pic>
        <p:nvPicPr>
          <p:cNvPr id="12" name="图片 11">
            <a:extLst>
              <a:ext uri="{FF2B5EF4-FFF2-40B4-BE49-F238E27FC236}">
                <a16:creationId xmlns:a16="http://schemas.microsoft.com/office/drawing/2014/main" id="{B884DE48-99E7-4C2A-8CE3-4F9AE4B605D3}"/>
              </a:ext>
            </a:extLst>
          </p:cNvPr>
          <p:cNvPicPr>
            <a:picLocks noChangeAspect="1"/>
          </p:cNvPicPr>
          <p:nvPr/>
        </p:nvPicPr>
        <p:blipFill>
          <a:blip r:embed="rId6"/>
          <a:stretch>
            <a:fillRect/>
          </a:stretch>
        </p:blipFill>
        <p:spPr>
          <a:xfrm>
            <a:off x="5343454" y="2544066"/>
            <a:ext cx="6761960" cy="3639940"/>
          </a:xfrm>
          <a:prstGeom prst="rect">
            <a:avLst/>
          </a:prstGeom>
        </p:spPr>
      </p:pic>
      <p:sp>
        <p:nvSpPr>
          <p:cNvPr id="15" name="圆角矩形标注 14"/>
          <p:cNvSpPr/>
          <p:nvPr/>
        </p:nvSpPr>
        <p:spPr>
          <a:xfrm>
            <a:off x="8571506" y="3010926"/>
            <a:ext cx="1478000" cy="484855"/>
          </a:xfrm>
          <a:prstGeom prst="wedgeRoundRectCallout">
            <a:avLst>
              <a:gd name="adj1" fmla="val 78772"/>
              <a:gd name="adj2" fmla="val -44111"/>
              <a:gd name="adj3" fmla="val 16667"/>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a:solidFill>
                  <a:srgbClr val="FFFF00"/>
                </a:solidFill>
                <a:effectLst/>
                <a:ea typeface="宋体" panose="02010600030101010101" pitchFamily="2" charset="-122"/>
                <a:cs typeface="Times New Roman" panose="02020603050405020304" pitchFamily="18" charset="0"/>
              </a:rPr>
              <a:t>3.</a:t>
            </a:r>
            <a:r>
              <a:rPr lang="zh-CN" sz="1400" b="1" kern="100">
                <a:solidFill>
                  <a:srgbClr val="FFFF00"/>
                </a:solidFill>
                <a:effectLst/>
                <a:ea typeface="宋体" panose="02010600030101010101" pitchFamily="2" charset="-122"/>
                <a:cs typeface="Times New Roman" panose="02020603050405020304" pitchFamily="18" charset="0"/>
              </a:rPr>
              <a:t>点击</a:t>
            </a:r>
            <a:r>
              <a:rPr lang="zh-CN" altLang="en-US" sz="1400" b="1" kern="100">
                <a:solidFill>
                  <a:srgbClr val="FFFF00"/>
                </a:solidFill>
                <a:ea typeface="宋体" panose="02010600030101010101" pitchFamily="2" charset="-122"/>
                <a:cs typeface="Times New Roman" panose="02020603050405020304" pitchFamily="18" charset="0"/>
              </a:rPr>
              <a:t>会议分享</a:t>
            </a:r>
            <a:endParaRPr lang="zh-CN" sz="1400" b="1" kern="100" dirty="0">
              <a:solidFill>
                <a:srgbClr val="FFFF00"/>
              </a:solidFill>
              <a:effectLst/>
              <a:ea typeface="宋体" panose="02010600030101010101" pitchFamily="2" charset="-122"/>
              <a:cs typeface="Times New Roman" panose="02020603050405020304" pitchFamily="18" charset="0"/>
            </a:endParaRPr>
          </a:p>
        </p:txBody>
      </p:sp>
      <p:sp>
        <p:nvSpPr>
          <p:cNvPr id="17" name="圆角矩形标注 16"/>
          <p:cNvSpPr/>
          <p:nvPr/>
        </p:nvSpPr>
        <p:spPr>
          <a:xfrm>
            <a:off x="10545944" y="5102955"/>
            <a:ext cx="1325072" cy="484855"/>
          </a:xfrm>
          <a:prstGeom prst="wedgeRoundRectCallout">
            <a:avLst>
              <a:gd name="adj1" fmla="val 31367"/>
              <a:gd name="adj2" fmla="val 80524"/>
              <a:gd name="adj3" fmla="val 16667"/>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a:solidFill>
                  <a:srgbClr val="FFFF00"/>
                </a:solidFill>
                <a:ea typeface="宋体" panose="02010600030101010101" pitchFamily="2" charset="-122"/>
                <a:cs typeface="Times New Roman" panose="02020603050405020304" pitchFamily="18" charset="0"/>
              </a:rPr>
              <a:t>2.</a:t>
            </a:r>
            <a:r>
              <a:rPr lang="zh-CN" altLang="en-US" sz="1400" b="1" kern="100">
                <a:solidFill>
                  <a:srgbClr val="FFFF00"/>
                </a:solidFill>
                <a:ea typeface="宋体" panose="02010600030101010101" pitchFamily="2" charset="-122"/>
                <a:cs typeface="Times New Roman" panose="02020603050405020304" pitchFamily="18" charset="0"/>
              </a:rPr>
              <a:t>点击列表</a:t>
            </a:r>
            <a:endParaRPr lang="zh-CN" sz="1400" b="1" kern="100" dirty="0">
              <a:solidFill>
                <a:srgbClr val="FFFF00"/>
              </a:solidFill>
              <a:effectLs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36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、录制视频</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8429536" y="2403390"/>
            <a:ext cx="2315092" cy="1974301"/>
          </a:xfrm>
          <a:prstGeom prst="wedgeRoundRectCallout">
            <a:avLst>
              <a:gd name="adj1" fmla="val -38675"/>
              <a:gd name="adj2" fmla="val 97510"/>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sz="2800" b="1" kern="100" dirty="0">
                <a:solidFill>
                  <a:srgbClr val="FF0000"/>
                </a:solidFill>
                <a:ea typeface="宋体" panose="02010600030101010101" pitchFamily="2" charset="-122"/>
                <a:cs typeface="Times New Roman" panose="02020603050405020304" pitchFamily="18" charset="0"/>
              </a:rPr>
              <a:t>可录制答辩过程</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1578" t="-1" r="4139" b="6667"/>
          <a:stretch/>
        </p:blipFill>
        <p:spPr>
          <a:xfrm>
            <a:off x="1103863" y="1125071"/>
            <a:ext cx="9958926" cy="4949777"/>
          </a:xfrm>
          <a:prstGeom prst="rect">
            <a:avLst/>
          </a:prstGeom>
        </p:spPr>
      </p:pic>
      <p:sp>
        <p:nvSpPr>
          <p:cNvPr id="12" name="圆角矩形标注 11"/>
          <p:cNvSpPr/>
          <p:nvPr/>
        </p:nvSpPr>
        <p:spPr>
          <a:xfrm>
            <a:off x="10020163" y="3090136"/>
            <a:ext cx="2085251" cy="1452204"/>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800" b="1" kern="100">
                <a:solidFill>
                  <a:srgbClr val="FF0000"/>
                </a:solidFill>
                <a:ea typeface="宋体" panose="02010600030101010101" pitchFamily="2" charset="-122"/>
                <a:cs typeface="Times New Roman" panose="02020603050405020304" pitchFamily="18" charset="0"/>
              </a:rPr>
              <a:t>2.</a:t>
            </a:r>
            <a:r>
              <a:rPr lang="zh-CN" altLang="en-US" sz="2800" b="1" kern="100">
                <a:solidFill>
                  <a:srgbClr val="FF0000"/>
                </a:solidFill>
                <a:ea typeface="宋体" panose="02010600030101010101" pitchFamily="2" charset="-122"/>
                <a:cs typeface="Times New Roman" panose="02020603050405020304" pitchFamily="18" charset="0"/>
              </a:rPr>
              <a:t>可</a:t>
            </a:r>
            <a:r>
              <a:rPr lang="zh-CN" altLang="en-US" sz="2800" b="1" kern="100" dirty="0">
                <a:solidFill>
                  <a:srgbClr val="FF0000"/>
                </a:solidFill>
                <a:ea typeface="宋体" panose="02010600030101010101" pitchFamily="2" charset="-122"/>
                <a:cs typeface="Times New Roman" panose="02020603050405020304" pitchFamily="18" charset="0"/>
              </a:rPr>
              <a:t>更改录制的视频保存位置</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sp>
        <p:nvSpPr>
          <p:cNvPr id="4" name="圆角矩形 3"/>
          <p:cNvSpPr/>
          <p:nvPr/>
        </p:nvSpPr>
        <p:spPr>
          <a:xfrm>
            <a:off x="6732528" y="4377691"/>
            <a:ext cx="1633948" cy="7882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1.</a:t>
            </a:r>
            <a:r>
              <a:rPr lang="zh-CN" altLang="en-US" b="1">
                <a:solidFill>
                  <a:srgbClr val="FF0000"/>
                </a:solidFill>
              </a:rPr>
              <a:t>点击</a:t>
            </a:r>
            <a:r>
              <a:rPr lang="zh-CN" altLang="en-US" b="1" dirty="0">
                <a:solidFill>
                  <a:srgbClr val="FF0000"/>
                </a:solidFill>
              </a:rPr>
              <a:t>“设置”</a:t>
            </a:r>
          </a:p>
        </p:txBody>
      </p:sp>
      <p:sp>
        <p:nvSpPr>
          <p:cNvPr id="11" name="圆角矩形标注 10"/>
          <p:cNvSpPr/>
          <p:nvPr/>
        </p:nvSpPr>
        <p:spPr>
          <a:xfrm flipH="1">
            <a:off x="3132122" y="3921320"/>
            <a:ext cx="2963926" cy="1155031"/>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800" b="1" kern="100">
                <a:solidFill>
                  <a:srgbClr val="FF0000"/>
                </a:solidFill>
                <a:ea typeface="宋体" panose="02010600030101010101" pitchFamily="2" charset="-122"/>
                <a:cs typeface="Times New Roman" panose="02020603050405020304" pitchFamily="18" charset="0"/>
              </a:rPr>
              <a:t>3.</a:t>
            </a:r>
            <a:r>
              <a:rPr lang="zh-CN" altLang="en-US" sz="2800" b="1" kern="100">
                <a:solidFill>
                  <a:srgbClr val="FF0000"/>
                </a:solidFill>
                <a:ea typeface="宋体" panose="02010600030101010101" pitchFamily="2" charset="-122"/>
                <a:cs typeface="Times New Roman" panose="02020603050405020304" pitchFamily="18" charset="0"/>
              </a:rPr>
              <a:t>点击录制</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sp>
        <p:nvSpPr>
          <p:cNvPr id="13" name="标题 1"/>
          <p:cNvSpPr txBox="1">
            <a:spLocks/>
          </p:cNvSpPr>
          <p:nvPr/>
        </p:nvSpPr>
        <p:spPr>
          <a:xfrm>
            <a:off x="1049354" y="6030676"/>
            <a:ext cx="11056060"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sz="2400" dirty="0">
                <a:solidFill>
                  <a:srgbClr val="C00000"/>
                </a:solidFill>
              </a:rPr>
              <a:t>答辩秘书在录制之前确保硬盘空间</a:t>
            </a:r>
            <a:r>
              <a:rPr lang="zh-CN" altLang="en-US" sz="2400">
                <a:solidFill>
                  <a:srgbClr val="C00000"/>
                </a:solidFill>
              </a:rPr>
              <a:t>足够</a:t>
            </a:r>
            <a:r>
              <a:rPr lang="zh-CN" altLang="en-US" sz="2400" smtClean="0">
                <a:solidFill>
                  <a:srgbClr val="C00000"/>
                </a:solidFill>
              </a:rPr>
              <a:t>录制。</a:t>
            </a:r>
            <a:endParaRPr lang="zh-CN" altLang="en-US" sz="2400" dirty="0">
              <a:solidFill>
                <a:srgbClr val="C00000"/>
              </a:solidFill>
            </a:endParaRPr>
          </a:p>
        </p:txBody>
      </p:sp>
    </p:spTree>
    <p:extLst>
      <p:ext uri="{BB962C8B-B14F-4D97-AF65-F5344CB8AC3E}">
        <p14:creationId xmlns:p14="http://schemas.microsoft.com/office/powerpoint/2010/main" val="23451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1"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1205" y="1267274"/>
            <a:ext cx="4775606" cy="4822859"/>
          </a:xfrm>
          <a:prstGeom prst="rect">
            <a:avLst/>
          </a:prstGeom>
        </p:spPr>
        <p:txBody>
          <a:bodyPr wrap="square">
            <a:spAutoFit/>
          </a:bodyPr>
          <a:lstStyle/>
          <a:p>
            <a:pPr marL="285750" indent="-285750" algn="just">
              <a:lnSpc>
                <a:spcPct val="130000"/>
              </a:lnSpc>
              <a:spcAft>
                <a:spcPts val="1200"/>
              </a:spcAft>
              <a:buFont typeface="Wingdings" panose="05000000000000000000" pitchFamily="2" charset="2"/>
              <a:buChar char="l"/>
            </a:pPr>
            <a:r>
              <a:rPr lang="zh-CN" altLang="en-US" b="1" dirty="0">
                <a:solidFill>
                  <a:srgbClr val="C00000"/>
                </a:solidFill>
              </a:rPr>
              <a:t>答辩委员会主席宣布答辩开始</a:t>
            </a:r>
            <a:r>
              <a:rPr lang="zh-CN" altLang="en-US" dirty="0"/>
              <a:t>、宣读答辩委员会成员和秘书名单、学位申请人及其指导教师姓名、学位论文题目等，并主持会议。</a:t>
            </a:r>
            <a:endParaRPr lang="en-US" altLang="zh-CN" dirty="0"/>
          </a:p>
          <a:p>
            <a:pPr marL="285750" indent="-285750" algn="just">
              <a:lnSpc>
                <a:spcPct val="130000"/>
              </a:lnSpc>
              <a:spcAft>
                <a:spcPts val="1200"/>
              </a:spcAft>
              <a:buFont typeface="Wingdings" panose="05000000000000000000" pitchFamily="2" charset="2"/>
              <a:buChar char="l"/>
            </a:pPr>
            <a:r>
              <a:rPr lang="zh-CN" altLang="en-US" dirty="0"/>
              <a:t>答辩秘书将答辩人设置为“</a:t>
            </a:r>
            <a:r>
              <a:rPr lang="zh-CN" altLang="en-US" b="1" dirty="0">
                <a:solidFill>
                  <a:srgbClr val="C00000"/>
                </a:solidFill>
              </a:rPr>
              <a:t>全员看</a:t>
            </a:r>
            <a:r>
              <a:rPr lang="en-US" altLang="zh-CN" b="1" dirty="0">
                <a:solidFill>
                  <a:srgbClr val="C00000"/>
                </a:solidFill>
              </a:rPr>
              <a:t>TA</a:t>
            </a:r>
            <a:r>
              <a:rPr lang="zh-CN" altLang="en-US" dirty="0"/>
              <a:t>”</a:t>
            </a:r>
            <a:endParaRPr lang="en-US" altLang="zh-CN" dirty="0"/>
          </a:p>
          <a:p>
            <a:pPr marL="285750" indent="-285750" algn="just">
              <a:lnSpc>
                <a:spcPct val="130000"/>
              </a:lnSpc>
              <a:spcAft>
                <a:spcPts val="1200"/>
              </a:spcAft>
              <a:buFont typeface="Wingdings" panose="05000000000000000000" pitchFamily="2" charset="2"/>
              <a:buChar char="l"/>
            </a:pPr>
            <a:r>
              <a:rPr lang="zh-CN" altLang="en-US" smtClean="0"/>
              <a:t>请</a:t>
            </a:r>
            <a:r>
              <a:rPr lang="zh-CN" altLang="en-US" dirty="0"/>
              <a:t>答辩人将摄像头环视</a:t>
            </a:r>
            <a:r>
              <a:rPr lang="zh-CN" altLang="en-US"/>
              <a:t>一周</a:t>
            </a:r>
            <a:r>
              <a:rPr lang="zh-CN" altLang="en-US" smtClean="0"/>
              <a:t>，并声明在独立</a:t>
            </a:r>
            <a:r>
              <a:rPr lang="zh-CN" altLang="en-US" dirty="0"/>
              <a:t>空间</a:t>
            </a:r>
            <a:r>
              <a:rPr lang="zh-CN" altLang="en-US" b="1" dirty="0">
                <a:solidFill>
                  <a:srgbClr val="C00000"/>
                </a:solidFill>
              </a:rPr>
              <a:t>自主</a:t>
            </a:r>
            <a:r>
              <a:rPr lang="zh-CN" altLang="en-US" b="1">
                <a:solidFill>
                  <a:srgbClr val="C00000"/>
                </a:solidFill>
              </a:rPr>
              <a:t>答辩</a:t>
            </a:r>
            <a:r>
              <a:rPr lang="zh-CN" altLang="en-US" smtClean="0"/>
              <a:t>。</a:t>
            </a:r>
            <a:endParaRPr lang="en-US" altLang="zh-CN" smtClean="0"/>
          </a:p>
          <a:p>
            <a:pPr marL="285750" indent="-285750" algn="just">
              <a:lnSpc>
                <a:spcPct val="130000"/>
              </a:lnSpc>
              <a:spcAft>
                <a:spcPts val="1200"/>
              </a:spcAft>
              <a:buFont typeface="Wingdings" panose="05000000000000000000" pitchFamily="2" charset="2"/>
              <a:buChar char="l"/>
            </a:pPr>
            <a:r>
              <a:rPr lang="zh-CN" altLang="en-US" smtClean="0"/>
              <a:t>答辩人宣读</a:t>
            </a:r>
            <a:r>
              <a:rPr lang="en-US" altLang="zh-CN"/>
              <a:t>《</a:t>
            </a:r>
            <a:r>
              <a:rPr lang="zh-CN" altLang="en-US"/>
              <a:t>论文独创性声明</a:t>
            </a:r>
            <a:r>
              <a:rPr lang="en-US" altLang="zh-CN"/>
              <a:t>》</a:t>
            </a:r>
            <a:r>
              <a:rPr lang="zh-CN" altLang="en-US" smtClean="0"/>
              <a:t>，并开始报告</a:t>
            </a:r>
            <a:r>
              <a:rPr lang="zh-CN" altLang="en-US"/>
              <a:t>论文的主要内容。</a:t>
            </a:r>
            <a:endParaRPr lang="en-US" altLang="zh-CN" dirty="0"/>
          </a:p>
          <a:p>
            <a:pPr marL="285750" indent="-285750" algn="just">
              <a:lnSpc>
                <a:spcPct val="130000"/>
              </a:lnSpc>
              <a:spcAft>
                <a:spcPts val="1200"/>
              </a:spcAft>
              <a:buFont typeface="Wingdings" panose="05000000000000000000" pitchFamily="2" charset="2"/>
              <a:buChar char="l"/>
            </a:pPr>
            <a:r>
              <a:rPr lang="zh-CN" altLang="en-US" smtClean="0"/>
              <a:t>请</a:t>
            </a:r>
            <a:r>
              <a:rPr lang="zh-CN" altLang="en-US"/>
              <a:t>答辩</a:t>
            </a:r>
            <a:r>
              <a:rPr lang="zh-CN" altLang="en-US" smtClean="0"/>
              <a:t>委员会和与会人员</a:t>
            </a:r>
            <a:r>
              <a:rPr lang="zh-CN" altLang="en-US" b="1" smtClean="0">
                <a:solidFill>
                  <a:srgbClr val="C00000"/>
                </a:solidFill>
              </a:rPr>
              <a:t>提问</a:t>
            </a:r>
            <a:r>
              <a:rPr lang="zh-CN" altLang="en-US" smtClean="0"/>
              <a:t>。</a:t>
            </a:r>
            <a:endParaRPr lang="en-US" altLang="zh-CN" smtClean="0"/>
          </a:p>
          <a:p>
            <a:pPr marL="285750" indent="-285750" algn="just">
              <a:lnSpc>
                <a:spcPct val="130000"/>
              </a:lnSpc>
              <a:spcAft>
                <a:spcPts val="1200"/>
              </a:spcAft>
              <a:buFont typeface="Wingdings" panose="05000000000000000000" pitchFamily="2" charset="2"/>
              <a:buChar char="l"/>
            </a:pPr>
            <a:r>
              <a:rPr lang="zh-CN" altLang="en-US"/>
              <a:t>答辩</a:t>
            </a:r>
            <a:r>
              <a:rPr lang="zh-CN" altLang="en-US" smtClean="0"/>
              <a:t>人根据提问进行回答问题。</a:t>
            </a:r>
            <a:endParaRPr lang="en-US" altLang="zh-CN" dirty="0"/>
          </a:p>
        </p:txBody>
      </p:sp>
      <p:sp>
        <p:nvSpPr>
          <p:cNvPr id="2" name="标题 1"/>
          <p:cNvSpPr>
            <a:spLocks noGrp="1"/>
          </p:cNvSpPr>
          <p:nvPr>
            <p:ph type="title"/>
          </p:nvPr>
        </p:nvSpPr>
        <p:spPr/>
        <p:txBody>
          <a:bodyPr>
            <a:normAutofit/>
          </a:bodyPr>
          <a:lstStyle/>
          <a:p>
            <a:r>
              <a:rPr lang="en-US" altLang="zh-CN" dirty="0"/>
              <a:t>4</a:t>
            </a:r>
            <a:r>
              <a:rPr lang="zh-CN" altLang="en-US" dirty="0"/>
              <a:t>、开始答辩</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
            <a:extLst>
              <a:ext uri="{FF2B5EF4-FFF2-40B4-BE49-F238E27FC236}">
                <a16:creationId xmlns:a16="http://schemas.microsoft.com/office/drawing/2014/main" id="{4687FFB1-6117-41B2-8904-F0F62A3F6A52}"/>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293066" y="1679394"/>
            <a:ext cx="6812348" cy="411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标注 14"/>
          <p:cNvSpPr/>
          <p:nvPr/>
        </p:nvSpPr>
        <p:spPr>
          <a:xfrm>
            <a:off x="5791286" y="3980721"/>
            <a:ext cx="2128771" cy="1073438"/>
          </a:xfrm>
          <a:prstGeom prst="wedgeRoundRectCallout">
            <a:avLst>
              <a:gd name="adj1" fmla="val 31367"/>
              <a:gd name="adj2" fmla="val 805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sz="2400" b="1" kern="100" dirty="0">
                <a:solidFill>
                  <a:schemeClr val="bg1"/>
                </a:solidFill>
                <a:effectLst/>
                <a:ea typeface="宋体" panose="02010600030101010101" pitchFamily="2" charset="-122"/>
                <a:cs typeface="Times New Roman" panose="02020603050405020304" pitchFamily="18" charset="0"/>
              </a:rPr>
              <a:t>可共享</a:t>
            </a:r>
            <a:r>
              <a:rPr lang="en-US" altLang="zh-CN" sz="2400" b="1" kern="100" dirty="0">
                <a:solidFill>
                  <a:schemeClr val="bg1"/>
                </a:solidFill>
                <a:effectLst/>
                <a:ea typeface="宋体" panose="02010600030101010101" pitchFamily="2" charset="-122"/>
                <a:cs typeface="Times New Roman" panose="02020603050405020304" pitchFamily="18" charset="0"/>
              </a:rPr>
              <a:t>PPT</a:t>
            </a:r>
            <a:r>
              <a:rPr lang="zh-CN" altLang="en-US" sz="2400" b="1" kern="100" dirty="0">
                <a:solidFill>
                  <a:schemeClr val="bg1"/>
                </a:solidFill>
                <a:effectLst/>
                <a:ea typeface="宋体" panose="02010600030101010101" pitchFamily="2" charset="-122"/>
                <a:cs typeface="Times New Roman" panose="02020603050405020304" pitchFamily="18" charset="0"/>
              </a:rPr>
              <a:t>及相关文档</a:t>
            </a:r>
            <a:endParaRPr lang="zh-CN" sz="2400" b="1" kern="100" dirty="0">
              <a:solidFill>
                <a:schemeClr val="bg1"/>
              </a:solidFill>
              <a:effectLs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897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03</a:t>
            </a:r>
            <a:endParaRPr kumimoji="0" lang="zh-CN" altLang="en-US" sz="72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4800" b="1" noProof="0">
                <a:solidFill>
                  <a:srgbClr val="FFFFFF"/>
                </a:solidFill>
                <a:latin typeface="微软雅黑"/>
                <a:ea typeface="微软雅黑"/>
              </a:rPr>
              <a:t>表决阶段</a:t>
            </a:r>
            <a:endParaRPr kumimoji="0" lang="zh-CN" altLang="en-US" sz="4800" b="1" i="0" u="none" strike="noStrike" kern="1200" cap="none" spc="0" normalizeH="0" baseline="0" noProof="0" dirty="0">
              <a:ln>
                <a:noFill/>
              </a:ln>
              <a:solidFill>
                <a:srgbClr val="3D3F41"/>
              </a:solidFill>
              <a:effectLst/>
              <a:uLnTx/>
              <a:uFillTx/>
              <a:latin typeface="Arial"/>
              <a:ea typeface="微软雅黑"/>
              <a:cs typeface="+mn-cs"/>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、委员讨论</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a:stretch>
            <a:fillRect/>
          </a:stretch>
        </p:blipFill>
        <p:spPr>
          <a:xfrm>
            <a:off x="5327374" y="1679246"/>
            <a:ext cx="6623876" cy="4172688"/>
          </a:xfrm>
          <a:prstGeom prst="rect">
            <a:avLst/>
          </a:prstGeom>
        </p:spPr>
      </p:pic>
      <p:sp>
        <p:nvSpPr>
          <p:cNvPr id="8" name="矩形 7"/>
          <p:cNvSpPr/>
          <p:nvPr/>
        </p:nvSpPr>
        <p:spPr>
          <a:xfrm>
            <a:off x="525371" y="2325597"/>
            <a:ext cx="4458031" cy="3662541"/>
          </a:xfrm>
          <a:prstGeom prst="rect">
            <a:avLst/>
          </a:prstGeom>
        </p:spPr>
        <p:txBody>
          <a:bodyPr wrap="square">
            <a:spAutoFit/>
          </a:bodyPr>
          <a:lstStyle/>
          <a:p>
            <a:pPr>
              <a:spcAft>
                <a:spcPts val="1200"/>
              </a:spcAft>
            </a:pPr>
            <a:r>
              <a:rPr lang="zh-CN" altLang="en-US" sz="2400" smtClean="0">
                <a:latin typeface="+mn-ea"/>
              </a:rPr>
              <a:t>答辩</a:t>
            </a:r>
            <a:r>
              <a:rPr lang="zh-CN" altLang="en-US" sz="2400">
                <a:latin typeface="+mn-ea"/>
              </a:rPr>
              <a:t>委员会内部</a:t>
            </a:r>
            <a:r>
              <a:rPr lang="zh-CN" altLang="en-US" sz="2400" smtClean="0">
                <a:latin typeface="+mn-ea"/>
              </a:rPr>
              <a:t>讨论前，答辩秘书确认答辩人和旁听人员已经退出会议，内部讨论内容</a:t>
            </a:r>
            <a:r>
              <a:rPr lang="zh-CN" altLang="en-US" sz="2400">
                <a:latin typeface="+mn-ea"/>
              </a:rPr>
              <a:t>主要包括：</a:t>
            </a:r>
          </a:p>
          <a:p>
            <a:pPr>
              <a:spcAft>
                <a:spcPts val="1200"/>
              </a:spcAft>
            </a:pPr>
            <a:r>
              <a:rPr lang="en-US" altLang="zh-CN" sz="2400" smtClean="0">
                <a:latin typeface="+mn-ea"/>
              </a:rPr>
              <a:t>(1) </a:t>
            </a:r>
            <a:r>
              <a:rPr lang="zh-CN" altLang="en-US" sz="2400">
                <a:latin typeface="+mn-ea"/>
              </a:rPr>
              <a:t>宣读论文评阅人的综合评语；</a:t>
            </a:r>
          </a:p>
          <a:p>
            <a:pPr>
              <a:spcAft>
                <a:spcPts val="1200"/>
              </a:spcAft>
            </a:pPr>
            <a:r>
              <a:rPr lang="en-US" altLang="zh-CN" sz="2400" smtClean="0">
                <a:latin typeface="+mn-ea"/>
              </a:rPr>
              <a:t>(2) </a:t>
            </a:r>
            <a:r>
              <a:rPr lang="zh-CN" altLang="en-US" sz="2400" smtClean="0">
                <a:latin typeface="+mn-ea"/>
              </a:rPr>
              <a:t>答辩委员会举行会议讨论；</a:t>
            </a:r>
          </a:p>
          <a:p>
            <a:pPr>
              <a:spcAft>
                <a:spcPts val="1200"/>
              </a:spcAft>
            </a:pPr>
            <a:r>
              <a:rPr lang="en-US" altLang="zh-CN" sz="2400" smtClean="0">
                <a:latin typeface="+mn-ea"/>
              </a:rPr>
              <a:t>(3)</a:t>
            </a:r>
            <a:r>
              <a:rPr lang="zh-CN" altLang="en-US" sz="2400" smtClean="0">
                <a:latin typeface="+mn-ea"/>
              </a:rPr>
              <a:t>形成并通过答辩评语。</a:t>
            </a:r>
            <a:endParaRPr lang="en-US" altLang="zh-CN" sz="2400" smtClean="0">
              <a:latin typeface="+mn-ea"/>
            </a:endParaRPr>
          </a:p>
          <a:p>
            <a:pPr>
              <a:spcAft>
                <a:spcPts val="1200"/>
              </a:spcAft>
            </a:pPr>
            <a:r>
              <a:rPr lang="en-US" altLang="zh-CN" sz="2400" smtClean="0">
                <a:latin typeface="+mn-ea"/>
              </a:rPr>
              <a:t>(4)</a:t>
            </a:r>
            <a:r>
              <a:rPr lang="zh-CN" altLang="en-US" sz="2400" smtClean="0">
                <a:latin typeface="+mn-ea"/>
              </a:rPr>
              <a:t>投票表决是否同意毕业和授予学位、最后形成答辩决议。</a:t>
            </a:r>
            <a:endParaRPr lang="zh-CN" altLang="en-US" sz="2400">
              <a:latin typeface="+mn-ea"/>
            </a:endParaRPr>
          </a:p>
        </p:txBody>
      </p:sp>
      <p:sp>
        <p:nvSpPr>
          <p:cNvPr id="11" name="爆炸形: 8 pt  4">
            <a:extLst>
              <a:ext uri="{FF2B5EF4-FFF2-40B4-BE49-F238E27FC236}">
                <a16:creationId xmlns:a16="http://schemas.microsoft.com/office/drawing/2014/main" id="{F3E74923-E89B-445E-9A1B-B005DA380FCA}"/>
              </a:ext>
            </a:extLst>
          </p:cNvPr>
          <p:cNvSpPr/>
          <p:nvPr/>
        </p:nvSpPr>
        <p:spPr>
          <a:xfrm>
            <a:off x="1516565" y="995443"/>
            <a:ext cx="2300717" cy="130414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1899953" y="1361281"/>
            <a:ext cx="1415772" cy="572464"/>
          </a:xfrm>
          <a:prstGeom prst="rect">
            <a:avLst/>
          </a:prstGeom>
          <a:noFill/>
        </p:spPr>
        <p:txBody>
          <a:bodyPr wrap="none" rtlCol="0">
            <a:spAutoFit/>
          </a:bodyPr>
          <a:lstStyle/>
          <a:p>
            <a:pPr>
              <a:lnSpc>
                <a:spcPct val="130000"/>
              </a:lnSpc>
            </a:pPr>
            <a:r>
              <a:rPr lang="zh-CN" altLang="en-US" sz="2400" b="1" dirty="0">
                <a:solidFill>
                  <a:srgbClr val="C00000"/>
                </a:solidFill>
                <a:latin typeface="Arial" panose="020B0604020202020204" pitchFamily="34" charset="0"/>
                <a:ea typeface="微软雅黑" panose="020B0503020204020204" pitchFamily="34" charset="-122"/>
              </a:rPr>
              <a:t>注意事项</a:t>
            </a:r>
          </a:p>
        </p:txBody>
      </p:sp>
    </p:spTree>
    <p:extLst>
      <p:ext uri="{BB962C8B-B14F-4D97-AF65-F5344CB8AC3E}">
        <p14:creationId xmlns:p14="http://schemas.microsoft.com/office/powerpoint/2010/main" val="62697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solidFill>
                  <a:srgbClr val="071F65"/>
                </a:solidFill>
              </a:rPr>
              <a:t>、匿名投票</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1601540" y="1055457"/>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a:solidFill>
                  <a:srgbClr val="0070C0"/>
                </a:solidFill>
              </a:rPr>
              <a:t>创建表决票</a:t>
            </a:r>
            <a:endParaRPr lang="zh-CN" altLang="en-US" dirty="0">
              <a:solidFill>
                <a:srgbClr val="0070C0"/>
              </a:solidFill>
            </a:endParaRPr>
          </a:p>
        </p:txBody>
      </p:sp>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540" y="2108314"/>
            <a:ext cx="8819076" cy="4583519"/>
          </a:xfrm>
          <a:prstGeom prst="rect">
            <a:avLst/>
          </a:prstGeom>
          <a:ln>
            <a:noFill/>
          </a:ln>
          <a:effectLst>
            <a:outerShdw blurRad="190500" algn="tl" rotWithShape="0">
              <a:srgbClr val="000000">
                <a:alpha val="70000"/>
              </a:srgbClr>
            </a:outerShdw>
          </a:effectLst>
        </p:spPr>
      </p:pic>
      <p:sp>
        <p:nvSpPr>
          <p:cNvPr id="13" name="圆角矩形标注 12"/>
          <p:cNvSpPr/>
          <p:nvPr/>
        </p:nvSpPr>
        <p:spPr>
          <a:xfrm>
            <a:off x="8113987" y="5624280"/>
            <a:ext cx="2732690" cy="829070"/>
          </a:xfrm>
          <a:prstGeom prst="wedgeRoundRectCallout">
            <a:avLst>
              <a:gd name="adj1" fmla="val 25566"/>
              <a:gd name="adj2" fmla="val -9250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000" b="1" kern="100" dirty="0">
                <a:solidFill>
                  <a:srgbClr val="FF0000"/>
                </a:solidFill>
                <a:effectLst/>
                <a:ea typeface="宋体" panose="02010600030101010101" pitchFamily="2" charset="-122"/>
                <a:cs typeface="Times New Roman" panose="02020603050405020304" pitchFamily="18" charset="0"/>
              </a:rPr>
              <a:t>1. </a:t>
            </a:r>
            <a:r>
              <a:rPr lang="zh-CN" altLang="en-US" sz="2000" b="1" kern="100" dirty="0">
                <a:solidFill>
                  <a:srgbClr val="FF0000"/>
                </a:solidFill>
                <a:effectLst/>
                <a:ea typeface="宋体" panose="02010600030101010101" pitchFamily="2" charset="-122"/>
                <a:cs typeface="Times New Roman" panose="02020603050405020304" pitchFamily="18" charset="0"/>
              </a:rPr>
              <a:t>点击这里</a:t>
            </a:r>
            <a:endParaRPr lang="zh-CN" sz="2000" b="1" kern="100" dirty="0">
              <a:solidFill>
                <a:srgbClr val="FF0000"/>
              </a:solidFill>
              <a:effectLst/>
              <a:ea typeface="宋体" panose="02010600030101010101" pitchFamily="2" charset="-122"/>
              <a:cs typeface="Times New Roman" panose="02020603050405020304" pitchFamily="18" charset="0"/>
            </a:endParaRPr>
          </a:p>
        </p:txBody>
      </p:sp>
      <p:sp>
        <p:nvSpPr>
          <p:cNvPr id="18" name="圆角矩形标注 17"/>
          <p:cNvSpPr/>
          <p:nvPr/>
        </p:nvSpPr>
        <p:spPr>
          <a:xfrm>
            <a:off x="7278415" y="3884583"/>
            <a:ext cx="2732690" cy="829070"/>
          </a:xfrm>
          <a:prstGeom prst="wedgeRoundRectCallout">
            <a:avLst>
              <a:gd name="adj1" fmla="val 25566"/>
              <a:gd name="adj2" fmla="val -9250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000" b="1" kern="100" dirty="0">
                <a:solidFill>
                  <a:srgbClr val="FF0000"/>
                </a:solidFill>
                <a:effectLst/>
                <a:ea typeface="宋体" panose="02010600030101010101" pitchFamily="2" charset="-122"/>
                <a:cs typeface="Times New Roman" panose="02020603050405020304" pitchFamily="18" charset="0"/>
              </a:rPr>
              <a:t>2. </a:t>
            </a:r>
            <a:r>
              <a:rPr lang="zh-CN" altLang="en-US" sz="2000" b="1" kern="100" dirty="0">
                <a:solidFill>
                  <a:srgbClr val="FF0000"/>
                </a:solidFill>
                <a:effectLst/>
                <a:ea typeface="宋体" panose="02010600030101010101" pitchFamily="2" charset="-122"/>
                <a:cs typeface="Times New Roman" panose="02020603050405020304" pitchFamily="18" charset="0"/>
              </a:rPr>
              <a:t>点击这里发起投票</a:t>
            </a:r>
            <a:endParaRPr lang="zh-CN" sz="2000" b="1" kern="100" dirty="0">
              <a:solidFill>
                <a:srgbClr val="FF0000"/>
              </a:solidFill>
              <a:effectLs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701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71F65"/>
                </a:solidFill>
              </a:rPr>
              <a:t>目录</a:t>
            </a:r>
          </a:p>
        </p:txBody>
      </p:sp>
      <p:grpSp>
        <p:nvGrpSpPr>
          <p:cNvPr id="39" name="Group 4"/>
          <p:cNvGrpSpPr>
            <a:grpSpLocks/>
          </p:cNvGrpSpPr>
          <p:nvPr/>
        </p:nvGrpSpPr>
        <p:grpSpPr bwMode="auto">
          <a:xfrm>
            <a:off x="2737580" y="1765266"/>
            <a:ext cx="6911975" cy="1092200"/>
            <a:chOff x="0" y="0"/>
            <a:chExt cx="4354" cy="688"/>
          </a:xfrm>
        </p:grpSpPr>
        <p:sp>
          <p:nvSpPr>
            <p:cNvPr id="40" name="Rectangle 5"/>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41" name="Rectangle 6"/>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42" name="AutoShape 9"/>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sp>
          <p:nvSpPr>
            <p:cNvPr id="43" name="AutoShape 10"/>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grpSp>
      <p:grpSp>
        <p:nvGrpSpPr>
          <p:cNvPr id="49" name="Group 11"/>
          <p:cNvGrpSpPr>
            <a:grpSpLocks/>
          </p:cNvGrpSpPr>
          <p:nvPr/>
        </p:nvGrpSpPr>
        <p:grpSpPr bwMode="auto">
          <a:xfrm>
            <a:off x="2737581" y="3089466"/>
            <a:ext cx="6911975" cy="1092200"/>
            <a:chOff x="0" y="0"/>
            <a:chExt cx="4354" cy="688"/>
          </a:xfrm>
        </p:grpSpPr>
        <p:sp>
          <p:nvSpPr>
            <p:cNvPr id="60" name="Rectangle 12"/>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61" name="Rectangle 13"/>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64" name="AutoShape 16"/>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sp>
          <p:nvSpPr>
            <p:cNvPr id="65" name="AutoShape 17"/>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grpSp>
      <p:sp>
        <p:nvSpPr>
          <p:cNvPr id="76" name="TextBox 1"/>
          <p:cNvSpPr txBox="1"/>
          <p:nvPr/>
        </p:nvSpPr>
        <p:spPr>
          <a:xfrm>
            <a:off x="3291951" y="1778372"/>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一</a:t>
            </a:r>
          </a:p>
        </p:txBody>
      </p:sp>
      <p:sp>
        <p:nvSpPr>
          <p:cNvPr id="77" name="TextBox 65"/>
          <p:cNvSpPr txBox="1"/>
          <p:nvPr/>
        </p:nvSpPr>
        <p:spPr>
          <a:xfrm>
            <a:off x="3301477" y="3107335"/>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itchFamily="34" charset="-122"/>
                <a:ea typeface="微软雅黑" pitchFamily="34" charset="-122"/>
                <a:cs typeface="+mn-cs"/>
              </a:rPr>
              <a:t>二</a:t>
            </a:r>
          </a:p>
        </p:txBody>
      </p:sp>
      <p:sp>
        <p:nvSpPr>
          <p:cNvPr id="80" name="TextBox 64"/>
          <p:cNvSpPr txBox="1"/>
          <p:nvPr/>
        </p:nvSpPr>
        <p:spPr>
          <a:xfrm>
            <a:off x="5880830" y="1982753"/>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zh-CN" altLang="en-US" sz="2800" b="1" noProof="0">
                <a:solidFill>
                  <a:srgbClr val="FFFFFF"/>
                </a:solidFill>
                <a:latin typeface="微软雅黑" pitchFamily="34" charset="-122"/>
                <a:ea typeface="微软雅黑" pitchFamily="34" charset="-122"/>
              </a:rPr>
              <a:t>答辩方案</a:t>
            </a:r>
            <a:endParaRPr kumimoji="0" lang="zh-CN" altLang="en-US" sz="2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81" name="TextBox 69"/>
          <p:cNvSpPr txBox="1"/>
          <p:nvPr/>
        </p:nvSpPr>
        <p:spPr>
          <a:xfrm>
            <a:off x="5895119" y="3306954"/>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zh-CN" altLang="en-US" sz="2800" b="1">
                <a:solidFill>
                  <a:srgbClr val="FFFFFF"/>
                </a:solidFill>
                <a:latin typeface="微软雅黑" pitchFamily="34" charset="-122"/>
                <a:ea typeface="微软雅黑" pitchFamily="34" charset="-122"/>
              </a:rPr>
              <a:t>注意事项</a:t>
            </a:r>
            <a:endParaRPr kumimoji="0" lang="en-US" altLang="zh-CN" sz="2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pic>
        <p:nvPicPr>
          <p:cNvPr id="38"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11"/>
          <p:cNvGrpSpPr>
            <a:grpSpLocks/>
          </p:cNvGrpSpPr>
          <p:nvPr/>
        </p:nvGrpSpPr>
        <p:grpSpPr bwMode="auto">
          <a:xfrm>
            <a:off x="2737580" y="4529646"/>
            <a:ext cx="6911975" cy="1092200"/>
            <a:chOff x="0" y="0"/>
            <a:chExt cx="4354" cy="688"/>
          </a:xfrm>
        </p:grpSpPr>
        <p:sp>
          <p:nvSpPr>
            <p:cNvPr id="24" name="Rectangle 12"/>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25" name="Rectangle 13"/>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1" u="none" strike="noStrike" kern="0" cap="none" spc="0" normalizeH="0" baseline="0" noProof="0">
                <a:ln>
                  <a:noFill/>
                </a:ln>
                <a:solidFill>
                  <a:srgbClr val="000000"/>
                </a:solidFill>
                <a:effectLst/>
                <a:uLnTx/>
                <a:uFillTx/>
                <a:latin typeface="Arial" charset="0"/>
                <a:ea typeface="华文细黑" pitchFamily="2" charset="-122"/>
                <a:cs typeface="+mn-cs"/>
              </a:endParaRPr>
            </a:p>
          </p:txBody>
        </p:sp>
        <p:sp>
          <p:nvSpPr>
            <p:cNvPr id="26" name="AutoShape 16"/>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sp>
          <p:nvSpPr>
            <p:cNvPr id="27" name="AutoShape 17"/>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Arial" charset="0"/>
                <a:ea typeface="微软雅黑"/>
                <a:cs typeface="+mn-cs"/>
              </a:endParaRPr>
            </a:p>
          </p:txBody>
        </p:sp>
      </p:grpSp>
      <p:sp>
        <p:nvSpPr>
          <p:cNvPr id="28" name="TextBox 65"/>
          <p:cNvSpPr txBox="1"/>
          <p:nvPr/>
        </p:nvSpPr>
        <p:spPr>
          <a:xfrm>
            <a:off x="3291951" y="4496020"/>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zh-CN" altLang="en-US" sz="32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三</a:t>
            </a:r>
            <a:endPar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itchFamily="34" charset="-122"/>
              <a:ea typeface="微软雅黑" pitchFamily="34" charset="-122"/>
              <a:cs typeface="+mn-cs"/>
            </a:endParaRPr>
          </a:p>
        </p:txBody>
      </p:sp>
      <p:sp>
        <p:nvSpPr>
          <p:cNvPr id="29" name="TextBox 69"/>
          <p:cNvSpPr txBox="1"/>
          <p:nvPr/>
        </p:nvSpPr>
        <p:spPr>
          <a:xfrm>
            <a:off x="5895119" y="4701649"/>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zh-CN" altLang="en-US" sz="2800" b="1" noProof="0" smtClean="0">
                <a:solidFill>
                  <a:srgbClr val="FFFFFF"/>
                </a:solidFill>
                <a:latin typeface="微软雅黑" pitchFamily="34" charset="-122"/>
                <a:ea typeface="微软雅黑" pitchFamily="34" charset="-122"/>
              </a:rPr>
              <a:t>技术支持</a:t>
            </a:r>
            <a:endParaRPr kumimoji="0" lang="en-US" altLang="zh-CN" sz="28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998623827"/>
      </p:ext>
    </p:extLst>
  </p:cSld>
  <p:clrMapOvr>
    <a:masterClrMapping/>
  </p:clrMapOvr>
  <mc:AlternateContent xmlns:mc="http://schemas.openxmlformats.org/markup-compatibility/2006" xmlns:p14="http://schemas.microsoft.com/office/powerpoint/2010/main">
    <mc:Choice Requires="p14">
      <p:transition spd="med" p14:dur="700" advTm="14665">
        <p:fade/>
      </p:transition>
    </mc:Choice>
    <mc:Fallback xmlns="">
      <p:transition spd="med" advTm="1466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8589" y="975872"/>
            <a:ext cx="8308005" cy="5523516"/>
          </a:xfrm>
          <a:prstGeom prst="rect">
            <a:avLst/>
          </a:prstGeom>
          <a:ln>
            <a:noFill/>
          </a:ln>
          <a:effectLst>
            <a:outerShdw blurRad="190500" algn="tl" rotWithShape="0">
              <a:srgbClr val="000000">
                <a:alpha val="70000"/>
              </a:srgbClr>
            </a:outerShdw>
          </a:effectLst>
        </p:spPr>
      </p:pic>
      <p:sp>
        <p:nvSpPr>
          <p:cNvPr id="11" name="圆角矩形标注 10"/>
          <p:cNvSpPr/>
          <p:nvPr/>
        </p:nvSpPr>
        <p:spPr>
          <a:xfrm>
            <a:off x="9769632" y="4387110"/>
            <a:ext cx="1513633" cy="781772"/>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新建</a:t>
            </a:r>
            <a:r>
              <a:rPr lang="zh-CN" altLang="en-US" b="1" kern="100" dirty="0">
                <a:solidFill>
                  <a:srgbClr val="FF0000"/>
                </a:solidFill>
                <a:effectLst/>
                <a:ea typeface="宋体" panose="02010600030101010101" pitchFamily="2" charset="-122"/>
                <a:cs typeface="Times New Roman" panose="02020603050405020304" pitchFamily="18" charset="0"/>
              </a:rPr>
              <a:t>投票</a:t>
            </a:r>
            <a:endParaRPr lang="zh-CN" b="1" kern="100" dirty="0">
              <a:solidFill>
                <a:srgbClr val="FF0000"/>
              </a:solidFill>
              <a:effectLst/>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247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a:stretch>
            <a:fillRect/>
          </a:stretch>
        </p:blipFill>
        <p:spPr>
          <a:xfrm>
            <a:off x="5253811" y="433355"/>
            <a:ext cx="4572000" cy="6057900"/>
          </a:xfrm>
          <a:prstGeom prst="rect">
            <a:avLst/>
          </a:prstGeom>
          <a:ln>
            <a:noFill/>
          </a:ln>
          <a:effectLst>
            <a:outerShdw blurRad="190500" algn="tl" rotWithShape="0">
              <a:srgbClr val="000000">
                <a:alpha val="70000"/>
              </a:srgbClr>
            </a:outerShdw>
          </a:effectLst>
        </p:spPr>
      </p:pic>
      <p:sp>
        <p:nvSpPr>
          <p:cNvPr id="15" name="圆角矩形标注 14"/>
          <p:cNvSpPr/>
          <p:nvPr/>
        </p:nvSpPr>
        <p:spPr>
          <a:xfrm>
            <a:off x="9921749" y="3764073"/>
            <a:ext cx="1978793" cy="462081"/>
          </a:xfrm>
          <a:prstGeom prst="wedgeRoundRectCallout">
            <a:avLst>
              <a:gd name="adj1" fmla="val -72576"/>
              <a:gd name="adj2" fmla="val 16452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a:solidFill>
                  <a:srgbClr val="FF0000"/>
                </a:solidFill>
                <a:ea typeface="宋体" panose="02010600030101010101" pitchFamily="2" charset="-122"/>
                <a:cs typeface="Times New Roman" panose="02020603050405020304" pitchFamily="18" charset="0"/>
              </a:rPr>
              <a:t>设置截至时间</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7" name="圆角矩形标注 16"/>
          <p:cNvSpPr/>
          <p:nvPr/>
        </p:nvSpPr>
        <p:spPr>
          <a:xfrm>
            <a:off x="9921749" y="4670540"/>
            <a:ext cx="1978793" cy="462081"/>
          </a:xfrm>
          <a:prstGeom prst="wedgeRoundRectCallout">
            <a:avLst>
              <a:gd name="adj1" fmla="val -67142"/>
              <a:gd name="adj2" fmla="val 1153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打开匿名投票</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3" name="圆角矩形标注 12"/>
          <p:cNvSpPr/>
          <p:nvPr/>
        </p:nvSpPr>
        <p:spPr>
          <a:xfrm>
            <a:off x="10126621" y="1149510"/>
            <a:ext cx="1978793" cy="781772"/>
          </a:xfrm>
          <a:prstGeom prst="wedgeRoundRectCallout">
            <a:avLst>
              <a:gd name="adj1" fmla="val -111611"/>
              <a:gd name="adj2" fmla="val 818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输入投票选项</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2" name="圆角矩形标注 11"/>
          <p:cNvSpPr/>
          <p:nvPr/>
        </p:nvSpPr>
        <p:spPr>
          <a:xfrm>
            <a:off x="10052828" y="47786"/>
            <a:ext cx="1978793" cy="781772"/>
          </a:xfrm>
          <a:prstGeom prst="wedgeRoundRectCallout">
            <a:avLst>
              <a:gd name="adj1" fmla="val -106790"/>
              <a:gd name="adj2" fmla="val 60465"/>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输入投票主题</a:t>
            </a:r>
            <a:endParaRPr lang="zh-CN" b="1" kern="100" dirty="0">
              <a:solidFill>
                <a:srgbClr val="FF0000"/>
              </a:solidFill>
              <a:effectLst/>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6"/>
          <a:stretch>
            <a:fillRect/>
          </a:stretch>
        </p:blipFill>
        <p:spPr>
          <a:xfrm>
            <a:off x="223259" y="2103030"/>
            <a:ext cx="4644234" cy="30226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62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下 2">
            <a:extLst>
              <a:ext uri="{FF2B5EF4-FFF2-40B4-BE49-F238E27FC236}">
                <a16:creationId xmlns:a16="http://schemas.microsoft.com/office/drawing/2014/main" id="{7DA88149-C49D-4CA9-AE9E-8ABCBE2BD78B}"/>
              </a:ext>
            </a:extLst>
          </p:cNvPr>
          <p:cNvSpPr/>
          <p:nvPr/>
        </p:nvSpPr>
        <p:spPr>
          <a:xfrm>
            <a:off x="670962" y="1317791"/>
            <a:ext cx="483583" cy="4648900"/>
          </a:xfrm>
          <a:prstGeom prst="down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5"/>
          <a:stretch>
            <a:fillRect/>
          </a:stretch>
        </p:blipFill>
        <p:spPr>
          <a:xfrm>
            <a:off x="7133240" y="975872"/>
            <a:ext cx="4055570" cy="5137055"/>
          </a:xfrm>
          <a:prstGeom prst="rect">
            <a:avLst/>
          </a:prstGeom>
          <a:ln>
            <a:noFill/>
          </a:ln>
          <a:effectLst>
            <a:outerShdw blurRad="292100" dist="139700" dir="2700000" algn="tl" rotWithShape="0">
              <a:srgbClr val="333333">
                <a:alpha val="65000"/>
              </a:srgbClr>
            </a:outerShdw>
          </a:effectLst>
        </p:spPr>
      </p:pic>
      <p:sp>
        <p:nvSpPr>
          <p:cNvPr id="9" name="文本框 8"/>
          <p:cNvSpPr txBox="1"/>
          <p:nvPr/>
        </p:nvSpPr>
        <p:spPr>
          <a:xfrm>
            <a:off x="763326" y="1417629"/>
            <a:ext cx="5923722" cy="3990644"/>
          </a:xfrm>
          <a:prstGeom prst="rect">
            <a:avLst/>
          </a:prstGeom>
          <a:noFill/>
        </p:spPr>
        <p:txBody>
          <a:bodyPr wrap="square" rtlCol="0">
            <a:spAutoFit/>
          </a:bodyPr>
          <a:lstStyle/>
          <a:p>
            <a:pPr marL="285750" indent="-285750">
              <a:lnSpc>
                <a:spcPct val="130000"/>
              </a:lnSpc>
              <a:spcAft>
                <a:spcPts val="1800"/>
              </a:spcAft>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答辩秘书完成表决票制作以后，提醒全体委员到答辩群中进行投票。</a:t>
            </a:r>
            <a:endParaRPr lang="en-US" altLang="zh-CN" b="1" dirty="0">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solidFill>
                  <a:srgbClr val="0070C0"/>
                </a:solidFill>
                <a:latin typeface="微软雅黑" panose="020B0503020204020204" pitchFamily="34" charset="-122"/>
                <a:ea typeface="微软雅黑" panose="020B0503020204020204" pitchFamily="34" charset="-122"/>
              </a:rPr>
              <a:t>答辩秘书确认所有委员都完成投票后，将汇总结果发给答辩委员会主席。</a:t>
            </a:r>
            <a:endParaRPr lang="en-US" altLang="zh-CN" b="1" dirty="0">
              <a:solidFill>
                <a:srgbClr val="0070C0"/>
              </a:solidFill>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答辩委员会主席在会上向全体委员宣读投票结果，所有委员会上确认投票结果。</a:t>
            </a:r>
            <a:endParaRPr lang="en-US" altLang="zh-CN" b="1" dirty="0">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solidFill>
                  <a:srgbClr val="0070C0"/>
                </a:solidFill>
                <a:latin typeface="微软雅黑" panose="020B0503020204020204" pitchFamily="34" charset="-122"/>
                <a:ea typeface="微软雅黑" panose="020B0503020204020204" pitchFamily="34" charset="-122"/>
              </a:rPr>
              <a:t>事后，答辩秘书将确认后的投票结果整理至表决票及答辩决议书等纸质材料上，并将投票截</a:t>
            </a:r>
            <a:r>
              <a:rPr lang="zh-CN" altLang="en-US" b="1">
                <a:solidFill>
                  <a:srgbClr val="0070C0"/>
                </a:solidFill>
                <a:latin typeface="微软雅黑" panose="020B0503020204020204" pitchFamily="34" charset="-122"/>
                <a:ea typeface="微软雅黑" panose="020B0503020204020204" pitchFamily="34" charset="-122"/>
              </a:rPr>
              <a:t>图</a:t>
            </a:r>
            <a:r>
              <a:rPr lang="zh-CN" altLang="en-US" b="1" smtClean="0">
                <a:solidFill>
                  <a:srgbClr val="0070C0"/>
                </a:solidFill>
                <a:latin typeface="微软雅黑" panose="020B0503020204020204" pitchFamily="34" charset="-122"/>
                <a:ea typeface="微软雅黑" panose="020B0503020204020204" pitchFamily="34" charset="-122"/>
              </a:rPr>
              <a:t>打印盖学院</a:t>
            </a:r>
            <a:r>
              <a:rPr lang="zh-CN" altLang="en-US" b="1" dirty="0">
                <a:solidFill>
                  <a:srgbClr val="0070C0"/>
                </a:solidFill>
                <a:latin typeface="微软雅黑" panose="020B0503020204020204" pitchFamily="34" charset="-122"/>
                <a:ea typeface="微软雅黑" panose="020B0503020204020204" pitchFamily="34" charset="-122"/>
              </a:rPr>
              <a:t>（</a:t>
            </a:r>
            <a:r>
              <a:rPr lang="zh-CN" altLang="en-US" b="1">
                <a:solidFill>
                  <a:srgbClr val="0070C0"/>
                </a:solidFill>
                <a:latin typeface="微软雅黑" panose="020B0503020204020204" pitchFamily="34" charset="-122"/>
                <a:ea typeface="微软雅黑" panose="020B0503020204020204" pitchFamily="34" charset="-122"/>
              </a:rPr>
              <a:t>系</a:t>
            </a:r>
            <a:r>
              <a:rPr lang="zh-CN" altLang="en-US" b="1" smtClean="0">
                <a:solidFill>
                  <a:srgbClr val="0070C0"/>
                </a:solidFill>
                <a:latin typeface="微软雅黑" panose="020B0503020204020204" pitchFamily="34" charset="-122"/>
                <a:ea typeface="微软雅黑" panose="020B0503020204020204" pitchFamily="34" charset="-122"/>
              </a:rPr>
              <a:t>）章和</a:t>
            </a:r>
            <a:r>
              <a:rPr lang="zh-CN" altLang="en-US" b="1" dirty="0">
                <a:solidFill>
                  <a:srgbClr val="0070C0"/>
                </a:solidFill>
                <a:latin typeface="微软雅黑" panose="020B0503020204020204" pitchFamily="34" charset="-122"/>
                <a:ea typeface="微软雅黑" panose="020B0503020204020204" pitchFamily="34" charset="-122"/>
              </a:rPr>
              <a:t>纸质表决票存放一起。</a:t>
            </a:r>
            <a:endParaRPr lang="en-US" altLang="zh-CN"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971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、宣读结果</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700FA990-BCD9-4917-A462-F560D2F9E927}"/>
              </a:ext>
            </a:extLst>
          </p:cNvPr>
          <p:cNvGrpSpPr/>
          <p:nvPr/>
        </p:nvGrpSpPr>
        <p:grpSpPr>
          <a:xfrm>
            <a:off x="805863" y="1700808"/>
            <a:ext cx="10349439" cy="4491299"/>
            <a:chOff x="3970218" y="1700809"/>
            <a:chExt cx="7333159" cy="4491299"/>
          </a:xfrm>
        </p:grpSpPr>
        <p:sp>
          <p:nvSpPr>
            <p:cNvPr id="6" name="Freeform 5">
              <a:extLst>
                <a:ext uri="{FF2B5EF4-FFF2-40B4-BE49-F238E27FC236}">
                  <a16:creationId xmlns:a16="http://schemas.microsoft.com/office/drawing/2014/main" id="{5CD4D0E6-105A-424F-8F9D-75E14E4AC40D}"/>
                </a:ext>
              </a:extLst>
            </p:cNvPr>
            <p:cNvSpPr>
              <a:spLocks/>
            </p:cNvSpPr>
            <p:nvPr/>
          </p:nvSpPr>
          <p:spPr bwMode="auto">
            <a:xfrm>
              <a:off x="9702599" y="325469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7" name="Freeform 8">
              <a:extLst>
                <a:ext uri="{FF2B5EF4-FFF2-40B4-BE49-F238E27FC236}">
                  <a16:creationId xmlns:a16="http://schemas.microsoft.com/office/drawing/2014/main" id="{48F87326-3B6D-492A-B764-23751BC6B7A5}"/>
                </a:ext>
              </a:extLst>
            </p:cNvPr>
            <p:cNvSpPr>
              <a:spLocks/>
            </p:cNvSpPr>
            <p:nvPr/>
          </p:nvSpPr>
          <p:spPr bwMode="auto">
            <a:xfrm>
              <a:off x="8171419" y="3254700"/>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9" name="Freeform 10">
              <a:extLst>
                <a:ext uri="{FF2B5EF4-FFF2-40B4-BE49-F238E27FC236}">
                  <a16:creationId xmlns:a16="http://schemas.microsoft.com/office/drawing/2014/main" id="{E6285E13-A8C6-4482-9840-93A9800DB6EA}"/>
                </a:ext>
              </a:extLst>
            </p:cNvPr>
            <p:cNvSpPr>
              <a:spLocks/>
            </p:cNvSpPr>
            <p:nvPr/>
          </p:nvSpPr>
          <p:spPr bwMode="auto">
            <a:xfrm>
              <a:off x="6642023" y="3254700"/>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1" name="Freeform 12">
              <a:extLst>
                <a:ext uri="{FF2B5EF4-FFF2-40B4-BE49-F238E27FC236}">
                  <a16:creationId xmlns:a16="http://schemas.microsoft.com/office/drawing/2014/main" id="{A3FC2103-2144-4027-B63E-7EEAA37494A9}"/>
                </a:ext>
              </a:extLst>
            </p:cNvPr>
            <p:cNvSpPr>
              <a:spLocks/>
            </p:cNvSpPr>
            <p:nvPr/>
          </p:nvSpPr>
          <p:spPr bwMode="auto">
            <a:xfrm>
              <a:off x="5112627" y="3254700"/>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2" name="Freeform 17">
              <a:extLst>
                <a:ext uri="{FF2B5EF4-FFF2-40B4-BE49-F238E27FC236}">
                  <a16:creationId xmlns:a16="http://schemas.microsoft.com/office/drawing/2014/main" id="{FC625BDA-AC8A-4FEB-A636-A16DE28D64CC}"/>
                </a:ext>
              </a:extLst>
            </p:cNvPr>
            <p:cNvSpPr>
              <a:spLocks/>
            </p:cNvSpPr>
            <p:nvPr/>
          </p:nvSpPr>
          <p:spPr bwMode="auto">
            <a:xfrm>
              <a:off x="10202284" y="342963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rgbClr val="005DA2"/>
            </a:solidFill>
            <a:ln>
              <a:noFill/>
            </a:ln>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grpSp>
          <p:nvGrpSpPr>
            <p:cNvPr id="13" name="组合 12">
              <a:extLst>
                <a:ext uri="{FF2B5EF4-FFF2-40B4-BE49-F238E27FC236}">
                  <a16:creationId xmlns:a16="http://schemas.microsoft.com/office/drawing/2014/main" id="{A0036585-1524-491E-892D-485594C9FF3B}"/>
                </a:ext>
              </a:extLst>
            </p:cNvPr>
            <p:cNvGrpSpPr/>
            <p:nvPr/>
          </p:nvGrpSpPr>
          <p:grpSpPr>
            <a:xfrm>
              <a:off x="3970218" y="3254700"/>
              <a:ext cx="1279553" cy="1354859"/>
              <a:chOff x="3176585" y="2261909"/>
              <a:chExt cx="959665" cy="1016144"/>
            </a:xfrm>
          </p:grpSpPr>
          <p:sp>
            <p:nvSpPr>
              <p:cNvPr id="14" name="Rectangle 11">
                <a:extLst>
                  <a:ext uri="{FF2B5EF4-FFF2-40B4-BE49-F238E27FC236}">
                    <a16:creationId xmlns:a16="http://schemas.microsoft.com/office/drawing/2014/main" id="{633E1F10-A5DD-466F-8A3A-FEA22FD1C175}"/>
                  </a:ext>
                </a:extLst>
              </p:cNvPr>
              <p:cNvSpPr>
                <a:spLocks noChangeArrowheads="1"/>
              </p:cNvSpPr>
              <p:nvPr userDrawn="1"/>
            </p:nvSpPr>
            <p:spPr bwMode="auto">
              <a:xfrm>
                <a:off x="3261110"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5" name="Text Placeholder 59">
                <a:extLst>
                  <a:ext uri="{FF2B5EF4-FFF2-40B4-BE49-F238E27FC236}">
                    <a16:creationId xmlns:a16="http://schemas.microsoft.com/office/drawing/2014/main" id="{9D02F636-B5C1-404D-ABE9-BF9619F276C8}"/>
                  </a:ext>
                </a:extLst>
              </p:cNvPr>
              <p:cNvSpPr txBox="1">
                <a:spLocks/>
              </p:cNvSpPr>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p>
            </p:txBody>
          </p:sp>
        </p:grpSp>
        <p:grpSp>
          <p:nvGrpSpPr>
            <p:cNvPr id="16" name="组合 15">
              <a:extLst>
                <a:ext uri="{FF2B5EF4-FFF2-40B4-BE49-F238E27FC236}">
                  <a16:creationId xmlns:a16="http://schemas.microsoft.com/office/drawing/2014/main" id="{725672DF-160D-4A83-908B-145277CC70D9}"/>
                </a:ext>
              </a:extLst>
            </p:cNvPr>
            <p:cNvGrpSpPr/>
            <p:nvPr/>
          </p:nvGrpSpPr>
          <p:grpSpPr>
            <a:xfrm>
              <a:off x="5499614" y="3254700"/>
              <a:ext cx="1279553" cy="1354859"/>
              <a:chOff x="4323632" y="2261909"/>
              <a:chExt cx="959665" cy="1016144"/>
            </a:xfrm>
          </p:grpSpPr>
          <p:sp>
            <p:nvSpPr>
              <p:cNvPr id="17" name="Rectangle 9">
                <a:extLst>
                  <a:ext uri="{FF2B5EF4-FFF2-40B4-BE49-F238E27FC236}">
                    <a16:creationId xmlns:a16="http://schemas.microsoft.com/office/drawing/2014/main" id="{A23F160F-FC0E-4A67-8E29-C08AF1E18620}"/>
                  </a:ext>
                </a:extLst>
              </p:cNvPr>
              <p:cNvSpPr>
                <a:spLocks noChangeArrowheads="1"/>
              </p:cNvSpPr>
              <p:nvPr userDrawn="1"/>
            </p:nvSpPr>
            <p:spPr bwMode="auto">
              <a:xfrm>
                <a:off x="4408156"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8" name="Text Placeholder 59">
                <a:extLst>
                  <a:ext uri="{FF2B5EF4-FFF2-40B4-BE49-F238E27FC236}">
                    <a16:creationId xmlns:a16="http://schemas.microsoft.com/office/drawing/2014/main" id="{624BAF5F-0891-430E-8B3E-8CA472B5894E}"/>
                  </a:ext>
                </a:extLst>
              </p:cNvPr>
              <p:cNvSpPr txBox="1">
                <a:spLocks/>
              </p:cNvSpPr>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p>
            </p:txBody>
          </p:sp>
        </p:grpSp>
        <p:grpSp>
          <p:nvGrpSpPr>
            <p:cNvPr id="19" name="组合 18">
              <a:extLst>
                <a:ext uri="{FF2B5EF4-FFF2-40B4-BE49-F238E27FC236}">
                  <a16:creationId xmlns:a16="http://schemas.microsoft.com/office/drawing/2014/main" id="{1CAEA8D9-3C69-40CA-9CF8-A81C82D2D79D}"/>
                </a:ext>
              </a:extLst>
            </p:cNvPr>
            <p:cNvGrpSpPr/>
            <p:nvPr/>
          </p:nvGrpSpPr>
          <p:grpSpPr>
            <a:xfrm>
              <a:off x="7025648" y="3254700"/>
              <a:ext cx="1279553" cy="1354859"/>
              <a:chOff x="5468157" y="2261909"/>
              <a:chExt cx="959665" cy="1016144"/>
            </a:xfrm>
          </p:grpSpPr>
          <p:sp>
            <p:nvSpPr>
              <p:cNvPr id="20" name="Rectangle 7">
                <a:extLst>
                  <a:ext uri="{FF2B5EF4-FFF2-40B4-BE49-F238E27FC236}">
                    <a16:creationId xmlns:a16="http://schemas.microsoft.com/office/drawing/2014/main" id="{3B4284CF-A603-4389-A012-367FF4E063DC}"/>
                  </a:ext>
                </a:extLst>
              </p:cNvPr>
              <p:cNvSpPr>
                <a:spLocks noChangeArrowheads="1"/>
              </p:cNvSpPr>
              <p:nvPr userDrawn="1"/>
            </p:nvSpPr>
            <p:spPr bwMode="auto">
              <a:xfrm>
                <a:off x="5556543" y="2261909"/>
                <a:ext cx="770944"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21" name="Text Placeholder 59">
                <a:extLst>
                  <a:ext uri="{FF2B5EF4-FFF2-40B4-BE49-F238E27FC236}">
                    <a16:creationId xmlns:a16="http://schemas.microsoft.com/office/drawing/2014/main" id="{DAA5CB0F-8850-4264-A752-15C6CB8FB73F}"/>
                  </a:ext>
                </a:extLst>
              </p:cNvPr>
              <p:cNvSpPr txBox="1">
                <a:spLocks/>
              </p:cNvSpPr>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p>
            </p:txBody>
          </p:sp>
        </p:grpSp>
        <p:grpSp>
          <p:nvGrpSpPr>
            <p:cNvPr id="22" name="组合 21">
              <a:extLst>
                <a:ext uri="{FF2B5EF4-FFF2-40B4-BE49-F238E27FC236}">
                  <a16:creationId xmlns:a16="http://schemas.microsoft.com/office/drawing/2014/main" id="{3F5E5216-CD32-4B93-8426-CBD8C2AA2753}"/>
                </a:ext>
              </a:extLst>
            </p:cNvPr>
            <p:cNvGrpSpPr/>
            <p:nvPr/>
          </p:nvGrpSpPr>
          <p:grpSpPr>
            <a:xfrm>
              <a:off x="8560190" y="3254700"/>
              <a:ext cx="1279553" cy="1354859"/>
              <a:chOff x="6619064" y="2261909"/>
              <a:chExt cx="959665" cy="1016144"/>
            </a:xfrm>
          </p:grpSpPr>
          <p:sp>
            <p:nvSpPr>
              <p:cNvPr id="23" name="Rectangle 6">
                <a:extLst>
                  <a:ext uri="{FF2B5EF4-FFF2-40B4-BE49-F238E27FC236}">
                    <a16:creationId xmlns:a16="http://schemas.microsoft.com/office/drawing/2014/main" id="{A05E35F4-662F-4FC0-8ADD-D02D991BC352}"/>
                  </a:ext>
                </a:extLst>
              </p:cNvPr>
              <p:cNvSpPr>
                <a:spLocks noChangeArrowheads="1"/>
              </p:cNvSpPr>
              <p:nvPr userDrawn="1"/>
            </p:nvSpPr>
            <p:spPr bwMode="auto">
              <a:xfrm>
                <a:off x="6703589"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24" name="Text Placeholder 59">
                <a:extLst>
                  <a:ext uri="{FF2B5EF4-FFF2-40B4-BE49-F238E27FC236}">
                    <a16:creationId xmlns:a16="http://schemas.microsoft.com/office/drawing/2014/main" id="{33E7D987-FD72-4C72-AC88-1EE38FEDBD4A}"/>
                  </a:ext>
                </a:extLst>
              </p:cNvPr>
              <p:cNvSpPr txBox="1">
                <a:spLocks/>
              </p:cNvSpPr>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4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p>
            </p:txBody>
          </p:sp>
        </p:grpSp>
        <p:sp>
          <p:nvSpPr>
            <p:cNvPr id="25" name="Text Placeholder 59">
              <a:extLst>
                <a:ext uri="{FF2B5EF4-FFF2-40B4-BE49-F238E27FC236}">
                  <a16:creationId xmlns:a16="http://schemas.microsoft.com/office/drawing/2014/main" id="{8C0F3F0F-F514-497F-A0B1-DAC6A0CE93E9}"/>
                </a:ext>
              </a:extLst>
            </p:cNvPr>
            <p:cNvSpPr txBox="1">
              <a:spLocks/>
            </p:cNvSpPr>
            <p:nvPr/>
          </p:nvSpPr>
          <p:spPr>
            <a:xfrm>
              <a:off x="5611556" y="4943969"/>
              <a:ext cx="2559105" cy="124813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1219140">
                <a:defRPr/>
              </a:pPr>
              <a:r>
                <a:rPr lang="zh-CN" altLang="en-US" sz="2400" b="1" dirty="0">
                  <a:latin typeface="微软雅黑" pitchFamily="34" charset="-122"/>
                  <a:ea typeface="微软雅黑" pitchFamily="34" charset="-122"/>
                  <a:sym typeface="微软雅黑" pitchFamily="34" charset="-122"/>
                </a:rPr>
                <a:t>答辩委员会主席宣读</a:t>
              </a:r>
              <a:endParaRPr lang="en-US" altLang="zh-CN" sz="2400" b="1" dirty="0">
                <a:latin typeface="微软雅黑" pitchFamily="34" charset="-122"/>
                <a:ea typeface="微软雅黑" pitchFamily="34" charset="-122"/>
                <a:sym typeface="微软雅黑" pitchFamily="34" charset="-122"/>
              </a:endParaRPr>
            </a:p>
            <a:p>
              <a:pPr lvl="0" defTabSz="1219140">
                <a:defRPr/>
              </a:pPr>
              <a:r>
                <a:rPr lang="en-US" altLang="zh-CN" sz="2400" b="1" dirty="0">
                  <a:latin typeface="微软雅黑" pitchFamily="34" charset="-122"/>
                  <a:ea typeface="微软雅黑" pitchFamily="34" charset="-122"/>
                  <a:sym typeface="微软雅黑" pitchFamily="34" charset="-122"/>
                </a:rPr>
                <a:t>《</a:t>
              </a:r>
              <a:r>
                <a:rPr lang="zh-CN" altLang="en-US" sz="2400" b="1" dirty="0">
                  <a:latin typeface="微软雅黑" pitchFamily="34" charset="-122"/>
                  <a:ea typeface="微软雅黑" pitchFamily="34" charset="-122"/>
                  <a:sym typeface="微软雅黑" pitchFamily="34" charset="-122"/>
                </a:rPr>
                <a:t>答辩决议书</a:t>
              </a:r>
              <a:r>
                <a:rPr lang="en-US" altLang="zh-CN" sz="2400" b="1" dirty="0">
                  <a:latin typeface="微软雅黑" pitchFamily="34" charset="-122"/>
                  <a:ea typeface="微软雅黑" pitchFamily="34" charset="-122"/>
                  <a:sym typeface="微软雅黑" pitchFamily="34" charset="-122"/>
                </a:rPr>
                <a:t>》</a:t>
              </a:r>
              <a:endParaRPr kumimoji="0" lang="en-US" b="0" i="0" u="none" strike="noStrike" kern="1200" cap="none" spc="0" normalizeH="0" baseline="0" noProof="0" dirty="0">
                <a:ln>
                  <a:noFill/>
                </a:ln>
                <a:effectLst/>
                <a:uLnTx/>
                <a:uFillTx/>
              </a:endParaRPr>
            </a:p>
          </p:txBody>
        </p:sp>
        <p:cxnSp>
          <p:nvCxnSpPr>
            <p:cNvPr id="26" name="Straight Connector 56">
              <a:extLst>
                <a:ext uri="{FF2B5EF4-FFF2-40B4-BE49-F238E27FC236}">
                  <a16:creationId xmlns:a16="http://schemas.microsoft.com/office/drawing/2014/main" id="{D8CC0CCF-A878-4A46-9208-BC0DCCB94FD1}"/>
                </a:ext>
              </a:extLst>
            </p:cNvPr>
            <p:cNvCxnSpPr/>
            <p:nvPr/>
          </p:nvCxnSpPr>
          <p:spPr>
            <a:xfrm>
              <a:off x="5611555" y="4602419"/>
              <a:ext cx="0" cy="1465668"/>
            </a:xfrm>
            <a:prstGeom prst="line">
              <a:avLst/>
            </a:prstGeom>
            <a:noFill/>
            <a:ln w="9525" cap="flat" cmpd="sng" algn="ctr">
              <a:solidFill>
                <a:sysClr val="window" lastClr="FFFFFF">
                  <a:lumMod val="65000"/>
                </a:sysClr>
              </a:solidFill>
              <a:prstDash val="solid"/>
            </a:ln>
            <a:effectLst/>
          </p:spPr>
        </p:cxnSp>
        <p:sp>
          <p:nvSpPr>
            <p:cNvPr id="27" name="Text Placeholder 59">
              <a:extLst>
                <a:ext uri="{FF2B5EF4-FFF2-40B4-BE49-F238E27FC236}">
                  <a16:creationId xmlns:a16="http://schemas.microsoft.com/office/drawing/2014/main" id="{E3CCA818-3FC2-4F50-87B1-2FA3391567FE}"/>
                </a:ext>
              </a:extLst>
            </p:cNvPr>
            <p:cNvSpPr txBox="1">
              <a:spLocks/>
            </p:cNvSpPr>
            <p:nvPr/>
          </p:nvSpPr>
          <p:spPr>
            <a:xfrm>
              <a:off x="8672889" y="4943969"/>
              <a:ext cx="2559105" cy="124813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1219140">
                <a:defRPr/>
              </a:pPr>
              <a:r>
                <a:rPr lang="zh-CN" altLang="en-US" sz="2400" b="1" dirty="0">
                  <a:latin typeface="微软雅黑" pitchFamily="34" charset="-122"/>
                  <a:ea typeface="微软雅黑" pitchFamily="34" charset="-122"/>
                  <a:sym typeface="微软雅黑" pitchFamily="34" charset="-122"/>
                </a:rPr>
                <a:t>主席宣布本轮答辩会结束，开始下一轮答辩或者结束</a:t>
              </a:r>
              <a:endParaRPr kumimoji="0" lang="en-US" b="0" i="0" u="none" strike="noStrike" kern="1200" cap="none" spc="0" normalizeH="0" baseline="0" noProof="0" dirty="0">
                <a:ln>
                  <a:noFill/>
                </a:ln>
                <a:effectLst/>
                <a:uLnTx/>
                <a:uFillTx/>
              </a:endParaRPr>
            </a:p>
          </p:txBody>
        </p:sp>
        <p:cxnSp>
          <p:nvCxnSpPr>
            <p:cNvPr id="28" name="Straight Connector 58">
              <a:extLst>
                <a:ext uri="{FF2B5EF4-FFF2-40B4-BE49-F238E27FC236}">
                  <a16:creationId xmlns:a16="http://schemas.microsoft.com/office/drawing/2014/main" id="{465E9FA2-79D0-44D8-B24C-825A2E5B8D30}"/>
                </a:ext>
              </a:extLst>
            </p:cNvPr>
            <p:cNvCxnSpPr/>
            <p:nvPr/>
          </p:nvCxnSpPr>
          <p:spPr>
            <a:xfrm>
              <a:off x="8672888" y="4602419"/>
              <a:ext cx="0" cy="1465668"/>
            </a:xfrm>
            <a:prstGeom prst="line">
              <a:avLst/>
            </a:prstGeom>
            <a:noFill/>
            <a:ln w="9525" cap="flat" cmpd="sng" algn="ctr">
              <a:solidFill>
                <a:sysClr val="window" lastClr="FFFFFF">
                  <a:lumMod val="65000"/>
                </a:sysClr>
              </a:solidFill>
              <a:prstDash val="solid"/>
            </a:ln>
            <a:effectLst/>
          </p:spPr>
        </p:cxnSp>
        <p:sp>
          <p:nvSpPr>
            <p:cNvPr id="29" name="Text Placeholder 59">
              <a:extLst>
                <a:ext uri="{FF2B5EF4-FFF2-40B4-BE49-F238E27FC236}">
                  <a16:creationId xmlns:a16="http://schemas.microsoft.com/office/drawing/2014/main" id="{FD5DB8A7-F98C-4C4D-9544-204023BE5B48}"/>
                </a:ext>
              </a:extLst>
            </p:cNvPr>
            <p:cNvSpPr txBox="1">
              <a:spLocks/>
            </p:cNvSpPr>
            <p:nvPr/>
          </p:nvSpPr>
          <p:spPr>
            <a:xfrm>
              <a:off x="4082160" y="1700809"/>
              <a:ext cx="2196631" cy="124813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1219140">
                <a:defRPr/>
              </a:pPr>
              <a:r>
                <a:rPr lang="zh-CN" altLang="en-US" sz="2400" b="1" dirty="0">
                  <a:latin typeface="微软雅黑" pitchFamily="34" charset="-122"/>
                  <a:ea typeface="微软雅黑" pitchFamily="34" charset="-122"/>
                  <a:sym typeface="微软雅黑" pitchFamily="34" charset="-122"/>
                </a:rPr>
                <a:t>复会，再次</a:t>
              </a:r>
              <a:r>
                <a:rPr lang="zh-CN" altLang="en-US" sz="2400" b="1">
                  <a:latin typeface="微软雅黑" pitchFamily="34" charset="-122"/>
                  <a:ea typeface="微软雅黑" pitchFamily="34" charset="-122"/>
                  <a:sym typeface="微软雅黑" pitchFamily="34" charset="-122"/>
                </a:rPr>
                <a:t>邀请</a:t>
              </a:r>
              <a:r>
                <a:rPr lang="zh-CN" altLang="en-US" sz="2400" b="1" smtClean="0">
                  <a:latin typeface="微软雅黑" pitchFamily="34" charset="-122"/>
                  <a:ea typeface="微软雅黑" pitchFamily="34" charset="-122"/>
                  <a:sym typeface="微软雅黑" pitchFamily="34" charset="-122"/>
                </a:rPr>
                <a:t>答辩人</a:t>
              </a:r>
              <a:r>
                <a:rPr lang="zh-CN" altLang="en-US" sz="2400" b="1" dirty="0">
                  <a:latin typeface="微软雅黑" pitchFamily="34" charset="-122"/>
                  <a:ea typeface="微软雅黑" pitchFamily="34" charset="-122"/>
                  <a:sym typeface="微软雅黑" pitchFamily="34" charset="-122"/>
                </a:rPr>
                <a:t>参会</a:t>
              </a:r>
              <a:endParaRPr kumimoji="0" lang="en-US" b="0" i="0" u="none" strike="noStrike" kern="1200" cap="none" spc="0" normalizeH="0" baseline="0" noProof="0" dirty="0">
                <a:ln>
                  <a:noFill/>
                </a:ln>
                <a:effectLst/>
                <a:uLnTx/>
                <a:uFillTx/>
              </a:endParaRPr>
            </a:p>
          </p:txBody>
        </p:sp>
        <p:sp>
          <p:nvSpPr>
            <p:cNvPr id="30" name="Text Placeholder 59">
              <a:extLst>
                <a:ext uri="{FF2B5EF4-FFF2-40B4-BE49-F238E27FC236}">
                  <a16:creationId xmlns:a16="http://schemas.microsoft.com/office/drawing/2014/main" id="{A1FAF618-E2E2-4045-AE38-CF0AD79FFED6}"/>
                </a:ext>
              </a:extLst>
            </p:cNvPr>
            <p:cNvSpPr txBox="1">
              <a:spLocks/>
            </p:cNvSpPr>
            <p:nvPr/>
          </p:nvSpPr>
          <p:spPr>
            <a:xfrm>
              <a:off x="7143493" y="1700809"/>
              <a:ext cx="2559105" cy="1248139"/>
            </a:xfrm>
            <a:prstGeom prst="rect">
              <a:avLst/>
            </a:prstGeom>
          </p:spPr>
          <p:txBody>
            <a:bodyPr anchor="t">
              <a:noAutofit/>
            </a:bodyPr>
            <a:lstStyle>
              <a:lvl1pPr marL="0" indent="0" algn="l" defTabSz="914400" rtl="0" eaLnBrk="1" latinLnBrk="0" hangingPunct="1">
                <a:spcBef>
                  <a:spcPct val="20000"/>
                </a:spcBef>
                <a:buFont typeface="Arial"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1219140">
                <a:defRPr/>
              </a:pPr>
              <a:r>
                <a:rPr lang="zh-CN" altLang="en-US" sz="2400" b="1">
                  <a:latin typeface="微软雅黑" pitchFamily="34" charset="-122"/>
                  <a:ea typeface="微软雅黑" pitchFamily="34" charset="-122"/>
                  <a:sym typeface="微软雅黑" pitchFamily="34" charset="-122"/>
                </a:rPr>
                <a:t>答辩</a:t>
              </a:r>
              <a:r>
                <a:rPr lang="zh-CN" altLang="en-US" sz="2400" b="1" smtClean="0">
                  <a:latin typeface="微软雅黑" pitchFamily="34" charset="-122"/>
                  <a:ea typeface="微软雅黑" pitchFamily="34" charset="-122"/>
                  <a:sym typeface="微软雅黑" pitchFamily="34" charset="-122"/>
                </a:rPr>
                <a:t>人</a:t>
              </a:r>
              <a:r>
                <a:rPr lang="zh-CN" altLang="en-US" sz="2400" b="1" dirty="0">
                  <a:latin typeface="微软雅黑" pitchFamily="34" charset="-122"/>
                  <a:ea typeface="微软雅黑" pitchFamily="34" charset="-122"/>
                  <a:sym typeface="微软雅黑" pitchFamily="34" charset="-122"/>
                </a:rPr>
                <a:t>答谢，并可对决议提出质疑或提出保留意见</a:t>
              </a:r>
              <a:endParaRPr kumimoji="0" lang="en-US" b="0" i="0" u="none" strike="noStrike" kern="1200" cap="none" spc="0" normalizeH="0" baseline="0" noProof="0" dirty="0">
                <a:ln>
                  <a:noFill/>
                </a:ln>
                <a:effectLst/>
                <a:uLnTx/>
                <a:uFillTx/>
              </a:endParaRPr>
            </a:p>
          </p:txBody>
        </p:sp>
        <p:cxnSp>
          <p:nvCxnSpPr>
            <p:cNvPr id="31" name="Straight Connector 63">
              <a:extLst>
                <a:ext uri="{FF2B5EF4-FFF2-40B4-BE49-F238E27FC236}">
                  <a16:creationId xmlns:a16="http://schemas.microsoft.com/office/drawing/2014/main" id="{556C8BCE-9C07-4277-94EB-0D20A9C99D93}"/>
                </a:ext>
              </a:extLst>
            </p:cNvPr>
            <p:cNvCxnSpPr/>
            <p:nvPr/>
          </p:nvCxnSpPr>
          <p:spPr>
            <a:xfrm>
              <a:off x="4092268" y="1796819"/>
              <a:ext cx="0" cy="1465668"/>
            </a:xfrm>
            <a:prstGeom prst="line">
              <a:avLst/>
            </a:prstGeom>
            <a:noFill/>
            <a:ln w="9525" cap="flat" cmpd="sng" algn="ctr">
              <a:solidFill>
                <a:sysClr val="window" lastClr="FFFFFF">
                  <a:lumMod val="65000"/>
                </a:sysClr>
              </a:solidFill>
              <a:prstDash val="solid"/>
            </a:ln>
            <a:effectLst/>
          </p:spPr>
        </p:cxnSp>
        <p:cxnSp>
          <p:nvCxnSpPr>
            <p:cNvPr id="32" name="Straight Connector 64">
              <a:extLst>
                <a:ext uri="{FF2B5EF4-FFF2-40B4-BE49-F238E27FC236}">
                  <a16:creationId xmlns:a16="http://schemas.microsoft.com/office/drawing/2014/main" id="{C28457F7-3C19-4A26-9C73-3D6C49FF3E8B}"/>
                </a:ext>
              </a:extLst>
            </p:cNvPr>
            <p:cNvCxnSpPr/>
            <p:nvPr/>
          </p:nvCxnSpPr>
          <p:spPr>
            <a:xfrm>
              <a:off x="7147900" y="1796819"/>
              <a:ext cx="0" cy="1465668"/>
            </a:xfrm>
            <a:prstGeom prst="line">
              <a:avLst/>
            </a:prstGeom>
            <a:noFill/>
            <a:ln w="9525" cap="flat" cmpd="sng" algn="ctr">
              <a:solidFill>
                <a:sysClr val="window" lastClr="FFFFFF">
                  <a:lumMod val="65000"/>
                </a:sysClr>
              </a:solidFill>
              <a:prstDash val="solid"/>
            </a:ln>
            <a:effectLst/>
          </p:spPr>
        </p:cxnSp>
      </p:grpSp>
    </p:spTree>
    <p:extLst>
      <p:ext uri="{BB962C8B-B14F-4D97-AF65-F5344CB8AC3E}">
        <p14:creationId xmlns:p14="http://schemas.microsoft.com/office/powerpoint/2010/main" val="19656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二、注意事项</a:t>
            </a:r>
            <a:endParaRPr lang="zh-CN" altLang="en-US" dirty="0"/>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a:extLst>
              <a:ext uri="{FF2B5EF4-FFF2-40B4-BE49-F238E27FC236}">
                <a16:creationId xmlns:a16="http://schemas.microsoft.com/office/drawing/2014/main" id="{E2E5DA44-5E20-4348-A7FD-80B6816F2D93}"/>
              </a:ext>
            </a:extLst>
          </p:cNvPr>
          <p:cNvCxnSpPr/>
          <p:nvPr/>
        </p:nvCxnSpPr>
        <p:spPr>
          <a:xfrm>
            <a:off x="6288022" y="1413800"/>
            <a:ext cx="0" cy="4512502"/>
          </a:xfrm>
          <a:prstGeom prst="line">
            <a:avLst/>
          </a:prstGeom>
          <a:noFill/>
          <a:ln w="9525" cap="flat" cmpd="sng" algn="ctr">
            <a:solidFill>
              <a:sysClr val="window" lastClr="FFFFFF">
                <a:lumMod val="75000"/>
              </a:sysClr>
            </a:solidFill>
            <a:prstDash val="solid"/>
          </a:ln>
          <a:effectLst/>
        </p:spPr>
      </p:cxnSp>
      <p:sp>
        <p:nvSpPr>
          <p:cNvPr id="30" name="文本框 81">
            <a:extLst>
              <a:ext uri="{FF2B5EF4-FFF2-40B4-BE49-F238E27FC236}">
                <a16:creationId xmlns:a16="http://schemas.microsoft.com/office/drawing/2014/main" id="{EA9BCA76-1ED0-4649-B6FB-73DCC97C1CB2}"/>
              </a:ext>
            </a:extLst>
          </p:cNvPr>
          <p:cNvSpPr txBox="1">
            <a:spLocks noChangeArrowheads="1"/>
          </p:cNvSpPr>
          <p:nvPr/>
        </p:nvSpPr>
        <p:spPr bwMode="auto">
          <a:xfrm>
            <a:off x="2115419" y="1317791"/>
            <a:ext cx="3404518" cy="112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进行预演</a:t>
            </a:r>
          </a:p>
          <a:p>
            <a:pPr defTabSz="1097280">
              <a:lnSpc>
                <a:spcPct val="120000"/>
              </a:lnSpc>
              <a:defRPr/>
            </a:pPr>
            <a:r>
              <a:rPr lang="zh-CN" altLang="en-US" sz="1867" dirty="0">
                <a:latin typeface="微软雅黑" pitchFamily="34" charset="-122"/>
                <a:ea typeface="微软雅黑" pitchFamily="34" charset="-122"/>
              </a:rPr>
              <a:t>预演非常重要，请答辩人、答辩秘书、答辩委员要进行测试预演。如有问题尽快解决。</a:t>
            </a:r>
          </a:p>
        </p:txBody>
      </p:sp>
      <p:sp>
        <p:nvSpPr>
          <p:cNvPr id="31" name="文本框 81">
            <a:extLst>
              <a:ext uri="{FF2B5EF4-FFF2-40B4-BE49-F238E27FC236}">
                <a16:creationId xmlns:a16="http://schemas.microsoft.com/office/drawing/2014/main" id="{D3F3963C-8BD1-4E1C-91F2-51D0474553C3}"/>
              </a:ext>
            </a:extLst>
          </p:cNvPr>
          <p:cNvSpPr txBox="1">
            <a:spLocks noChangeArrowheads="1"/>
          </p:cNvSpPr>
          <p:nvPr/>
        </p:nvSpPr>
        <p:spPr bwMode="auto">
          <a:xfrm>
            <a:off x="2108087" y="3045983"/>
            <a:ext cx="3456384" cy="11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提早进场</a:t>
            </a:r>
          </a:p>
          <a:p>
            <a:pPr defTabSz="1097280">
              <a:lnSpc>
                <a:spcPct val="120000"/>
              </a:lnSpc>
              <a:defRPr/>
            </a:pPr>
            <a:r>
              <a:rPr lang="zh-CN" altLang="en-US" sz="1867" dirty="0">
                <a:latin typeface="微软雅黑" pitchFamily="34" charset="-122"/>
                <a:ea typeface="微软雅黑" pitchFamily="34" charset="-122"/>
              </a:rPr>
              <a:t>答辩秘书提早</a:t>
            </a:r>
            <a:r>
              <a:rPr lang="en-US" altLang="zh-CN" sz="1867" dirty="0">
                <a:latin typeface="微软雅黑" pitchFamily="34" charset="-122"/>
                <a:ea typeface="微软雅黑" pitchFamily="34" charset="-122"/>
              </a:rPr>
              <a:t>15</a:t>
            </a:r>
            <a:r>
              <a:rPr lang="zh-CN" altLang="en-US" sz="1867" dirty="0">
                <a:latin typeface="微软雅黑" pitchFamily="34" charset="-122"/>
                <a:ea typeface="微软雅黑" pitchFamily="34" charset="-122"/>
              </a:rPr>
              <a:t>分钟开启视频会议，确保所有人顺利入场。</a:t>
            </a:r>
          </a:p>
        </p:txBody>
      </p:sp>
      <p:sp>
        <p:nvSpPr>
          <p:cNvPr id="32" name="文本框 81">
            <a:extLst>
              <a:ext uri="{FF2B5EF4-FFF2-40B4-BE49-F238E27FC236}">
                <a16:creationId xmlns:a16="http://schemas.microsoft.com/office/drawing/2014/main" id="{2B1DA562-3617-4DB0-88BB-2D1A8CDD30CD}"/>
              </a:ext>
            </a:extLst>
          </p:cNvPr>
          <p:cNvSpPr txBox="1">
            <a:spLocks noChangeArrowheads="1"/>
          </p:cNvSpPr>
          <p:nvPr/>
        </p:nvSpPr>
        <p:spPr bwMode="auto">
          <a:xfrm>
            <a:off x="7854782" y="3154577"/>
            <a:ext cx="3456384" cy="11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匿名投票</a:t>
            </a:r>
          </a:p>
          <a:p>
            <a:pPr defTabSz="1097280">
              <a:lnSpc>
                <a:spcPct val="120000"/>
              </a:lnSpc>
              <a:defRPr/>
            </a:pPr>
            <a:r>
              <a:rPr lang="zh-CN" altLang="en-US" sz="1867" dirty="0">
                <a:latin typeface="微软雅黑" pitchFamily="34" charset="-122"/>
                <a:ea typeface="微软雅黑" pitchFamily="34" charset="-122"/>
              </a:rPr>
              <a:t>按照文件要求，需要进行匿名投票。</a:t>
            </a:r>
          </a:p>
        </p:txBody>
      </p:sp>
      <p:sp>
        <p:nvSpPr>
          <p:cNvPr id="33" name="文本框 81">
            <a:extLst>
              <a:ext uri="{FF2B5EF4-FFF2-40B4-BE49-F238E27FC236}">
                <a16:creationId xmlns:a16="http://schemas.microsoft.com/office/drawing/2014/main" id="{5EDAC99F-D5B7-4C17-B8E0-B936937FA3E5}"/>
              </a:ext>
            </a:extLst>
          </p:cNvPr>
          <p:cNvSpPr txBox="1">
            <a:spLocks noChangeArrowheads="1"/>
          </p:cNvSpPr>
          <p:nvPr/>
        </p:nvSpPr>
        <p:spPr bwMode="auto">
          <a:xfrm>
            <a:off x="7780048" y="1365795"/>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全程录制</a:t>
            </a:r>
            <a:endParaRPr lang="en-US" altLang="zh-CN" sz="1867" b="1" dirty="0">
              <a:solidFill>
                <a:srgbClr val="00589A"/>
              </a:solidFill>
              <a:latin typeface="微软雅黑" pitchFamily="34" charset="-122"/>
              <a:ea typeface="微软雅黑" pitchFamily="34" charset="-122"/>
            </a:endParaRPr>
          </a:p>
          <a:p>
            <a:pPr defTabSz="1097280">
              <a:lnSpc>
                <a:spcPct val="120000"/>
              </a:lnSpc>
              <a:defRPr/>
            </a:pPr>
            <a:r>
              <a:rPr lang="zh-CN" altLang="en-US" sz="1867" dirty="0">
                <a:latin typeface="微软雅黑" pitchFamily="34" charset="-122"/>
                <a:ea typeface="微软雅黑" pitchFamily="34" charset="-122"/>
              </a:rPr>
              <a:t>一定要确保整个答辩过程是全程录制下来的，做到公开公正、真实完整、全程可记录可复查。</a:t>
            </a:r>
          </a:p>
        </p:txBody>
      </p:sp>
      <p:sp>
        <p:nvSpPr>
          <p:cNvPr id="34" name="文本框 81">
            <a:extLst>
              <a:ext uri="{FF2B5EF4-FFF2-40B4-BE49-F238E27FC236}">
                <a16:creationId xmlns:a16="http://schemas.microsoft.com/office/drawing/2014/main" id="{D9813DA0-38D6-497C-899A-F8CBE2F381AC}"/>
              </a:ext>
            </a:extLst>
          </p:cNvPr>
          <p:cNvSpPr txBox="1">
            <a:spLocks noChangeArrowheads="1"/>
          </p:cNvSpPr>
          <p:nvPr/>
        </p:nvSpPr>
        <p:spPr bwMode="auto">
          <a:xfrm>
            <a:off x="2115420" y="4819847"/>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保持安静</a:t>
            </a:r>
          </a:p>
          <a:p>
            <a:pPr defTabSz="1097280">
              <a:lnSpc>
                <a:spcPct val="120000"/>
              </a:lnSpc>
              <a:defRPr/>
            </a:pPr>
            <a:r>
              <a:rPr lang="zh-CN" altLang="en-US" sz="1867" dirty="0">
                <a:latin typeface="微软雅黑" pitchFamily="34" charset="-122"/>
                <a:ea typeface="微软雅黑" pitchFamily="34" charset="-122"/>
              </a:rPr>
              <a:t>在与会过程中，没有发言的人员开启话筒静音模式。</a:t>
            </a:r>
          </a:p>
        </p:txBody>
      </p:sp>
      <p:sp>
        <p:nvSpPr>
          <p:cNvPr id="59" name="文本框 81">
            <a:extLst>
              <a:ext uri="{FF2B5EF4-FFF2-40B4-BE49-F238E27FC236}">
                <a16:creationId xmlns:a16="http://schemas.microsoft.com/office/drawing/2014/main" id="{E7D70657-2585-4C57-8ACC-307CCEF988C9}"/>
              </a:ext>
            </a:extLst>
          </p:cNvPr>
          <p:cNvSpPr txBox="1">
            <a:spLocks noChangeArrowheads="1"/>
          </p:cNvSpPr>
          <p:nvPr/>
        </p:nvSpPr>
        <p:spPr bwMode="auto">
          <a:xfrm>
            <a:off x="7780048" y="4776507"/>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1097280">
              <a:spcAft>
                <a:spcPts val="800"/>
              </a:spcAft>
              <a:defRPr/>
            </a:pPr>
            <a:r>
              <a:rPr lang="zh-CN" altLang="en-US" sz="1867" b="1" dirty="0">
                <a:solidFill>
                  <a:srgbClr val="00589A"/>
                </a:solidFill>
                <a:latin typeface="微软雅黑" pitchFamily="34" charset="-122"/>
                <a:ea typeface="微软雅黑" pitchFamily="34" charset="-122"/>
              </a:rPr>
              <a:t>电子签名</a:t>
            </a:r>
          </a:p>
          <a:p>
            <a:pPr defTabSz="1097280">
              <a:lnSpc>
                <a:spcPct val="120000"/>
              </a:lnSpc>
              <a:defRPr/>
            </a:pPr>
            <a:r>
              <a:rPr lang="zh-CN" altLang="en-US" sz="1867" dirty="0">
                <a:latin typeface="微软雅黑" pitchFamily="34" charset="-122"/>
                <a:ea typeface="微软雅黑" pitchFamily="34" charset="-122"/>
              </a:rPr>
              <a:t>所有需要签名之处，请先使用电子签名，待疫情解除后进行相应纸质材料的补签名并提交归档。</a:t>
            </a:r>
          </a:p>
        </p:txBody>
      </p:sp>
      <p:grpSp>
        <p:nvGrpSpPr>
          <p:cNvPr id="60" name="组合 59">
            <a:extLst>
              <a:ext uri="{FF2B5EF4-FFF2-40B4-BE49-F238E27FC236}">
                <a16:creationId xmlns:a16="http://schemas.microsoft.com/office/drawing/2014/main" id="{2D479E58-5A21-4DAA-ABC5-37F45022C5E8}"/>
              </a:ext>
            </a:extLst>
          </p:cNvPr>
          <p:cNvGrpSpPr/>
          <p:nvPr/>
        </p:nvGrpSpPr>
        <p:grpSpPr>
          <a:xfrm>
            <a:off x="1135908" y="1557816"/>
            <a:ext cx="768085" cy="768085"/>
            <a:chOff x="635906" y="1669368"/>
            <a:chExt cx="576064" cy="576064"/>
          </a:xfrm>
        </p:grpSpPr>
        <p:sp>
          <p:nvSpPr>
            <p:cNvPr id="61" name="椭圆 60">
              <a:extLst>
                <a:ext uri="{FF2B5EF4-FFF2-40B4-BE49-F238E27FC236}">
                  <a16:creationId xmlns:a16="http://schemas.microsoft.com/office/drawing/2014/main" id="{D75EA725-2EB9-4179-8FCF-66C16B990756}"/>
                </a:ext>
              </a:extLst>
            </p:cNvPr>
            <p:cNvSpPr/>
            <p:nvPr/>
          </p:nvSpPr>
          <p:spPr>
            <a:xfrm>
              <a:off x="635906" y="1669368"/>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2" name="矩形 61">
              <a:extLst>
                <a:ext uri="{FF2B5EF4-FFF2-40B4-BE49-F238E27FC236}">
                  <a16:creationId xmlns:a16="http://schemas.microsoft.com/office/drawing/2014/main" id="{447F70CD-B712-40E7-AB97-482B5C7992C7}"/>
                </a:ext>
              </a:extLst>
            </p:cNvPr>
            <p:cNvSpPr/>
            <p:nvPr/>
          </p:nvSpPr>
          <p:spPr>
            <a:xfrm>
              <a:off x="731458" y="1774103"/>
              <a:ext cx="350096"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01</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3" name="组合 62">
            <a:extLst>
              <a:ext uri="{FF2B5EF4-FFF2-40B4-BE49-F238E27FC236}">
                <a16:creationId xmlns:a16="http://schemas.microsoft.com/office/drawing/2014/main" id="{2CB9AF47-1716-4DBB-9979-DA716FBB38C4}"/>
              </a:ext>
            </a:extLst>
          </p:cNvPr>
          <p:cNvGrpSpPr/>
          <p:nvPr/>
        </p:nvGrpSpPr>
        <p:grpSpPr>
          <a:xfrm>
            <a:off x="1135908" y="3286008"/>
            <a:ext cx="768085" cy="768085"/>
            <a:chOff x="635906" y="2965512"/>
            <a:chExt cx="576064" cy="576064"/>
          </a:xfrm>
        </p:grpSpPr>
        <p:sp>
          <p:nvSpPr>
            <p:cNvPr id="64" name="椭圆 63">
              <a:extLst>
                <a:ext uri="{FF2B5EF4-FFF2-40B4-BE49-F238E27FC236}">
                  <a16:creationId xmlns:a16="http://schemas.microsoft.com/office/drawing/2014/main" id="{75A4269C-30B9-4491-BA2B-C87A0F966E2F}"/>
                </a:ext>
              </a:extLst>
            </p:cNvPr>
            <p:cNvSpPr/>
            <p:nvPr/>
          </p:nvSpPr>
          <p:spPr>
            <a:xfrm>
              <a:off x="635906" y="2965512"/>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65" name="矩形 64">
              <a:extLst>
                <a:ext uri="{FF2B5EF4-FFF2-40B4-BE49-F238E27FC236}">
                  <a16:creationId xmlns:a16="http://schemas.microsoft.com/office/drawing/2014/main" id="{6A8D5021-6983-4CBD-AD88-150BFEE7A7FC}"/>
                </a:ext>
              </a:extLst>
            </p:cNvPr>
            <p:cNvSpPr/>
            <p:nvPr/>
          </p:nvSpPr>
          <p:spPr>
            <a:xfrm>
              <a:off x="735065" y="3068878"/>
              <a:ext cx="377747"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02</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6" name="组合 65">
            <a:extLst>
              <a:ext uri="{FF2B5EF4-FFF2-40B4-BE49-F238E27FC236}">
                <a16:creationId xmlns:a16="http://schemas.microsoft.com/office/drawing/2014/main" id="{F928F82E-3810-408A-B9F1-76CF5CB16F64}"/>
              </a:ext>
            </a:extLst>
          </p:cNvPr>
          <p:cNvGrpSpPr/>
          <p:nvPr/>
        </p:nvGrpSpPr>
        <p:grpSpPr>
          <a:xfrm>
            <a:off x="1135908" y="5014200"/>
            <a:ext cx="768085" cy="768085"/>
            <a:chOff x="635906" y="4261656"/>
            <a:chExt cx="576064" cy="576064"/>
          </a:xfrm>
        </p:grpSpPr>
        <p:sp>
          <p:nvSpPr>
            <p:cNvPr id="67" name="椭圆 66">
              <a:extLst>
                <a:ext uri="{FF2B5EF4-FFF2-40B4-BE49-F238E27FC236}">
                  <a16:creationId xmlns:a16="http://schemas.microsoft.com/office/drawing/2014/main" id="{6D63590D-81FE-44EB-A8E3-B20893C86FD7}"/>
                </a:ext>
              </a:extLst>
            </p:cNvPr>
            <p:cNvSpPr/>
            <p:nvPr/>
          </p:nvSpPr>
          <p:spPr>
            <a:xfrm>
              <a:off x="635906" y="4261656"/>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8" name="矩形 67">
              <a:extLst>
                <a:ext uri="{FF2B5EF4-FFF2-40B4-BE49-F238E27FC236}">
                  <a16:creationId xmlns:a16="http://schemas.microsoft.com/office/drawing/2014/main" id="{C98FA5F8-5807-4D5B-A4B0-651D8500CADC}"/>
                </a:ext>
              </a:extLst>
            </p:cNvPr>
            <p:cNvSpPr/>
            <p:nvPr/>
          </p:nvSpPr>
          <p:spPr>
            <a:xfrm>
              <a:off x="731458" y="4365022"/>
              <a:ext cx="384961"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03</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9" name="组合 68">
            <a:extLst>
              <a:ext uri="{FF2B5EF4-FFF2-40B4-BE49-F238E27FC236}">
                <a16:creationId xmlns:a16="http://schemas.microsoft.com/office/drawing/2014/main" id="{F5831AD1-EABF-4E4D-9455-D760DAD4684D}"/>
              </a:ext>
            </a:extLst>
          </p:cNvPr>
          <p:cNvGrpSpPr/>
          <p:nvPr/>
        </p:nvGrpSpPr>
        <p:grpSpPr>
          <a:xfrm>
            <a:off x="6960097" y="1557816"/>
            <a:ext cx="768085" cy="768085"/>
            <a:chOff x="5004048" y="1669368"/>
            <a:chExt cx="576064" cy="576064"/>
          </a:xfrm>
        </p:grpSpPr>
        <p:sp>
          <p:nvSpPr>
            <p:cNvPr id="70" name="椭圆 69">
              <a:extLst>
                <a:ext uri="{FF2B5EF4-FFF2-40B4-BE49-F238E27FC236}">
                  <a16:creationId xmlns:a16="http://schemas.microsoft.com/office/drawing/2014/main" id="{B01FC1D7-3CB3-4F79-9932-3C477FF67F31}"/>
                </a:ext>
              </a:extLst>
            </p:cNvPr>
            <p:cNvSpPr/>
            <p:nvPr/>
          </p:nvSpPr>
          <p:spPr>
            <a:xfrm>
              <a:off x="5004048" y="1669368"/>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1" name="矩形 70">
              <a:extLst>
                <a:ext uri="{FF2B5EF4-FFF2-40B4-BE49-F238E27FC236}">
                  <a16:creationId xmlns:a16="http://schemas.microsoft.com/office/drawing/2014/main" id="{0B133F2E-D27D-4CCA-8914-3BD5DC6BECFE}"/>
                </a:ext>
              </a:extLst>
            </p:cNvPr>
            <p:cNvSpPr/>
            <p:nvPr/>
          </p:nvSpPr>
          <p:spPr>
            <a:xfrm>
              <a:off x="5095577" y="1780952"/>
              <a:ext cx="377747"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04</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2" name="组合 71">
            <a:extLst>
              <a:ext uri="{FF2B5EF4-FFF2-40B4-BE49-F238E27FC236}">
                <a16:creationId xmlns:a16="http://schemas.microsoft.com/office/drawing/2014/main" id="{7F9A6B12-2935-4E3C-8CF1-972C9145D52C}"/>
              </a:ext>
            </a:extLst>
          </p:cNvPr>
          <p:cNvGrpSpPr/>
          <p:nvPr/>
        </p:nvGrpSpPr>
        <p:grpSpPr>
          <a:xfrm>
            <a:off x="6960097" y="3286008"/>
            <a:ext cx="768085" cy="768085"/>
            <a:chOff x="5004048" y="2965512"/>
            <a:chExt cx="576064" cy="576064"/>
          </a:xfrm>
        </p:grpSpPr>
        <p:sp>
          <p:nvSpPr>
            <p:cNvPr id="73" name="椭圆 72">
              <a:extLst>
                <a:ext uri="{FF2B5EF4-FFF2-40B4-BE49-F238E27FC236}">
                  <a16:creationId xmlns:a16="http://schemas.microsoft.com/office/drawing/2014/main" id="{B22B56A1-1090-4C6B-82BA-E85F8944F1AD}"/>
                </a:ext>
              </a:extLst>
            </p:cNvPr>
            <p:cNvSpPr/>
            <p:nvPr/>
          </p:nvSpPr>
          <p:spPr>
            <a:xfrm>
              <a:off x="5004048" y="2965512"/>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4" name="矩形 73">
              <a:extLst>
                <a:ext uri="{FF2B5EF4-FFF2-40B4-BE49-F238E27FC236}">
                  <a16:creationId xmlns:a16="http://schemas.microsoft.com/office/drawing/2014/main" id="{0746C8AA-B2A1-4B16-B906-405929ED2D0F}"/>
                </a:ext>
              </a:extLst>
            </p:cNvPr>
            <p:cNvSpPr/>
            <p:nvPr/>
          </p:nvSpPr>
          <p:spPr>
            <a:xfrm>
              <a:off x="5098998" y="3068878"/>
              <a:ext cx="386164"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05</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5" name="组合 74">
            <a:extLst>
              <a:ext uri="{FF2B5EF4-FFF2-40B4-BE49-F238E27FC236}">
                <a16:creationId xmlns:a16="http://schemas.microsoft.com/office/drawing/2014/main" id="{C3141EDB-B734-4232-9576-1769D4546E4A}"/>
              </a:ext>
            </a:extLst>
          </p:cNvPr>
          <p:cNvGrpSpPr/>
          <p:nvPr/>
        </p:nvGrpSpPr>
        <p:grpSpPr>
          <a:xfrm>
            <a:off x="6960097" y="5014200"/>
            <a:ext cx="768085" cy="768085"/>
            <a:chOff x="5004048" y="4261656"/>
            <a:chExt cx="576064" cy="576064"/>
          </a:xfrm>
        </p:grpSpPr>
        <p:sp>
          <p:nvSpPr>
            <p:cNvPr id="76" name="椭圆 75">
              <a:extLst>
                <a:ext uri="{FF2B5EF4-FFF2-40B4-BE49-F238E27FC236}">
                  <a16:creationId xmlns:a16="http://schemas.microsoft.com/office/drawing/2014/main" id="{7734FD2E-A5E8-4749-B770-FF5A8EAD0EB3}"/>
                </a:ext>
              </a:extLst>
            </p:cNvPr>
            <p:cNvSpPr/>
            <p:nvPr/>
          </p:nvSpPr>
          <p:spPr>
            <a:xfrm>
              <a:off x="5004048" y="4261656"/>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矩形 76">
              <a:extLst>
                <a:ext uri="{FF2B5EF4-FFF2-40B4-BE49-F238E27FC236}">
                  <a16:creationId xmlns:a16="http://schemas.microsoft.com/office/drawing/2014/main" id="{E0552DC8-BD34-4A9F-905D-15E3CF9B0041}"/>
                </a:ext>
              </a:extLst>
            </p:cNvPr>
            <p:cNvSpPr/>
            <p:nvPr/>
          </p:nvSpPr>
          <p:spPr>
            <a:xfrm>
              <a:off x="5095577" y="4365022"/>
              <a:ext cx="387366"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06</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spTree>
    <p:extLst>
      <p:ext uri="{BB962C8B-B14F-4D97-AF65-F5344CB8AC3E}">
        <p14:creationId xmlns:p14="http://schemas.microsoft.com/office/powerpoint/2010/main" val="3560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extLst>
              <p:ext uri="{D42A27DB-BD31-4B8C-83A1-F6EECF244321}">
                <p14:modId xmlns:p14="http://schemas.microsoft.com/office/powerpoint/2010/main" val="1915886400"/>
              </p:ext>
            </p:extLst>
          </p:nvPr>
        </p:nvGraphicFramePr>
        <p:xfrm>
          <a:off x="692480" y="1824665"/>
          <a:ext cx="5557245" cy="4389124"/>
        </p:xfrm>
        <a:graphic>
          <a:graphicData uri="http://schemas.openxmlformats.org/drawingml/2006/table">
            <a:tbl>
              <a:tblPr firstRow="1" firstCol="1" bandRow="1"/>
              <a:tblGrid>
                <a:gridCol w="390431">
                  <a:extLst>
                    <a:ext uri="{9D8B030D-6E8A-4147-A177-3AD203B41FA5}">
                      <a16:colId xmlns:a16="http://schemas.microsoft.com/office/drawing/2014/main" val="753289257"/>
                    </a:ext>
                  </a:extLst>
                </a:gridCol>
                <a:gridCol w="1636435">
                  <a:extLst>
                    <a:ext uri="{9D8B030D-6E8A-4147-A177-3AD203B41FA5}">
                      <a16:colId xmlns:a16="http://schemas.microsoft.com/office/drawing/2014/main" val="598092882"/>
                    </a:ext>
                  </a:extLst>
                </a:gridCol>
                <a:gridCol w="715617">
                  <a:extLst>
                    <a:ext uri="{9D8B030D-6E8A-4147-A177-3AD203B41FA5}">
                      <a16:colId xmlns:a16="http://schemas.microsoft.com/office/drawing/2014/main" val="2753810685"/>
                    </a:ext>
                  </a:extLst>
                </a:gridCol>
                <a:gridCol w="1081378">
                  <a:extLst>
                    <a:ext uri="{9D8B030D-6E8A-4147-A177-3AD203B41FA5}">
                      <a16:colId xmlns:a16="http://schemas.microsoft.com/office/drawing/2014/main" val="402851088"/>
                    </a:ext>
                  </a:extLst>
                </a:gridCol>
                <a:gridCol w="1733384">
                  <a:extLst>
                    <a:ext uri="{9D8B030D-6E8A-4147-A177-3AD203B41FA5}">
                      <a16:colId xmlns:a16="http://schemas.microsoft.com/office/drawing/2014/main" val="3721191095"/>
                    </a:ext>
                  </a:extLst>
                </a:gridCol>
              </a:tblGrid>
              <a:tr h="381663">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序号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对接院系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技术</a:t>
                      </a:r>
                      <a:endParaRPr lang="zh-CN" sz="1050" kern="100">
                        <a:effectLst/>
                        <a:latin typeface="Times New Roman" panose="02020603050405020304" pitchFamily="18" charset="0"/>
                        <a:ea typeface="宋体" panose="02010600030101010101" pitchFamily="2" charset="-122"/>
                      </a:endParaRPr>
                    </a:p>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联系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联系方式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邮箱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2149318"/>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控制学院、</a:t>
                      </a: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光电学院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陈俊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13505716656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junhz@zju.edu.cn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18181"/>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化学系、经济学院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赵云意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13868149401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zhaoyunyi@zju.edu.cn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208550"/>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人文学院、教育学院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张书静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18858110763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ellie001@zju.edu.cn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146227"/>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体艺部、马克思主义学院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陈默</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18658880818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mochen@zju.edu.cn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488365"/>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生仪学院、海洋学院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姜友斌</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13606808030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jiangyoubin@zju.edu.cn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08439"/>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地科学院、生命科学学院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孙国良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13606808010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sgl8010@zju.edu.cn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06990"/>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国际教育学院、法学院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赵文婷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17887916325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zhaowt@zju.edu.cn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762000"/>
                  </a:ext>
                </a:extLst>
              </a:tr>
              <a:tr h="572494">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生工食品学院、</a:t>
                      </a: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数学学院</a:t>
                      </a: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、艺术与考古学院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赵亚萍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13656655058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zyping@zju.edu.cn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870299"/>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化工学院、高分子系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王勇超</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13082832236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ychwang@zju.edu.cn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877182"/>
                  </a:ext>
                </a:extLst>
              </a:tr>
              <a:tr h="381663">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农学院、动物科学学院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柴惠芳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13858010602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chaihf@zju,edu.cn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817962"/>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902870622"/>
              </p:ext>
            </p:extLst>
          </p:nvPr>
        </p:nvGraphicFramePr>
        <p:xfrm>
          <a:off x="6344865" y="1824665"/>
          <a:ext cx="5637530" cy="4389120"/>
        </p:xfrm>
        <a:graphic>
          <a:graphicData uri="http://schemas.openxmlformats.org/drawingml/2006/table">
            <a:tbl>
              <a:tblPr firstRow="1" firstCol="1" bandRow="1"/>
              <a:tblGrid>
                <a:gridCol w="378460">
                  <a:extLst>
                    <a:ext uri="{9D8B030D-6E8A-4147-A177-3AD203B41FA5}">
                      <a16:colId xmlns:a16="http://schemas.microsoft.com/office/drawing/2014/main" val="2228645918"/>
                    </a:ext>
                  </a:extLst>
                </a:gridCol>
                <a:gridCol w="1609642">
                  <a:extLst>
                    <a:ext uri="{9D8B030D-6E8A-4147-A177-3AD203B41FA5}">
                      <a16:colId xmlns:a16="http://schemas.microsoft.com/office/drawing/2014/main" val="1727837755"/>
                    </a:ext>
                  </a:extLst>
                </a:gridCol>
                <a:gridCol w="644056">
                  <a:extLst>
                    <a:ext uri="{9D8B030D-6E8A-4147-A177-3AD203B41FA5}">
                      <a16:colId xmlns:a16="http://schemas.microsoft.com/office/drawing/2014/main" val="448957776"/>
                    </a:ext>
                  </a:extLst>
                </a:gridCol>
                <a:gridCol w="1208322">
                  <a:extLst>
                    <a:ext uri="{9D8B030D-6E8A-4147-A177-3AD203B41FA5}">
                      <a16:colId xmlns:a16="http://schemas.microsoft.com/office/drawing/2014/main" val="169318604"/>
                    </a:ext>
                  </a:extLst>
                </a:gridCol>
                <a:gridCol w="1797050">
                  <a:extLst>
                    <a:ext uri="{9D8B030D-6E8A-4147-A177-3AD203B41FA5}">
                      <a16:colId xmlns:a16="http://schemas.microsoft.com/office/drawing/2014/main" val="3764444833"/>
                    </a:ext>
                  </a:extLst>
                </a:gridCol>
              </a:tblGrid>
              <a:tr h="387038">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序号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对接院系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技术</a:t>
                      </a:r>
                      <a:endParaRPr lang="zh-CN" sz="1050" kern="100">
                        <a:effectLst/>
                        <a:latin typeface="Times New Roman" panose="02020603050405020304" pitchFamily="18" charset="0"/>
                        <a:ea typeface="宋体" panose="02010600030101010101" pitchFamily="2" charset="-122"/>
                      </a:endParaRPr>
                    </a:p>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联系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联系方式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邮箱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36400"/>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管理学院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孟赟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13758136167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mengyun110@zju.edu.cn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292224"/>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能源学院</a:t>
                      </a: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、物理学系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袁妍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13857157576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accayy@zju.edu.cn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085501"/>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工程师学院、</a:t>
                      </a: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电气学院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赵峰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13958014620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miles-zhaof@zju.edu.cn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431500"/>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机械学院</a:t>
                      </a: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、信</a:t>
                      </a:r>
                      <a:r>
                        <a:rPr lang="zh-CN" sz="1200" kern="0" smtClea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电学院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陈建钧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13906516054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jianjun.chen@zju.edu.cn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993522"/>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传媒学院、公共管理学院（社会学系）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谢松山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13616552862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summus@zju.edu.cn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652993"/>
                  </a:ext>
                </a:extLst>
              </a:tr>
              <a:tr h="323204">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药学院、国际校区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许国辉</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13588482010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ghxu@zju.edu.cn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342117"/>
                  </a:ext>
                </a:extLst>
              </a:tr>
              <a:tr h="323204">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外语学院、心理系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冯洁莹</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15058164320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fengjieying@zju.edu.cn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212175"/>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计算机学院、软件学院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杨春玲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15267061350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chly@zju.edu.cn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779303"/>
                  </a:ext>
                </a:extLst>
              </a:tr>
              <a:tr h="387038">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建筑工程学院、航空航天学院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陈蓉蓉</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13588052428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chenrr@zju.edu.cn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240738"/>
                  </a:ext>
                </a:extLst>
              </a:tr>
              <a:tr h="323204">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医学院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常晓洁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13606547793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changxj@zju.edu.cn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728114"/>
                  </a:ext>
                </a:extLst>
              </a:tr>
              <a:tr h="323204">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环资学院、材料学院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pitchFamily="2" charset="-122"/>
                          <a:cs typeface="宋体" panose="02010600030101010101" pitchFamily="2" charset="-122"/>
                        </a:rPr>
                        <a:t>云霞</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13588054445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pitchFamily="2" charset="-122"/>
                          <a:ea typeface="宋体" panose="02010600030101010101" pitchFamily="2" charset="-122"/>
                          <a:cs typeface="宋体" panose="02010600030101010101" pitchFamily="2" charset="-122"/>
                        </a:rPr>
                        <a:t>yunxia@zju.edu.cn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474927"/>
                  </a:ext>
                </a:extLst>
              </a:tr>
            </a:tbl>
          </a:graphicData>
        </a:graphic>
      </p:graphicFrame>
      <p:sp>
        <p:nvSpPr>
          <p:cNvPr id="7" name="标题 6"/>
          <p:cNvSpPr>
            <a:spLocks noGrp="1"/>
          </p:cNvSpPr>
          <p:nvPr>
            <p:ph type="title"/>
          </p:nvPr>
        </p:nvSpPr>
        <p:spPr>
          <a:xfrm>
            <a:off x="926335" y="568588"/>
            <a:ext cx="11056060" cy="699594"/>
          </a:xfrm>
        </p:spPr>
        <p:txBody>
          <a:bodyPr/>
          <a:lstStyle/>
          <a:p>
            <a:pPr algn="ctr"/>
            <a:r>
              <a:rPr lang="zh-CN" altLang="en-US"/>
              <a:t>网上答辩信息中心技术支持联系方式</a:t>
            </a:r>
          </a:p>
        </p:txBody>
      </p:sp>
    </p:spTree>
    <p:extLst>
      <p:ext uri="{BB962C8B-B14F-4D97-AF65-F5344CB8AC3E}">
        <p14:creationId xmlns:p14="http://schemas.microsoft.com/office/powerpoint/2010/main" val="134011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673246" y="2422928"/>
            <a:ext cx="9122981" cy="1015663"/>
          </a:xfrm>
          <a:prstGeom prst="rect">
            <a:avLst/>
          </a:prstGeom>
        </p:spPr>
        <p:txBody>
          <a:bodyPr wrap="square">
            <a:spAutoFit/>
          </a:bodyPr>
          <a:lstStyle/>
          <a:p>
            <a:pPr algn="dist"/>
            <a:r>
              <a:rPr lang="zh-CN" altLang="en-US" sz="6000" b="1" smtClean="0">
                <a:latin typeface="微软雅黑" panose="020B0503020204020204" pitchFamily="34" charset="-122"/>
                <a:ea typeface="微软雅黑" panose="020B0503020204020204" pitchFamily="34" charset="-122"/>
              </a:rPr>
              <a:t>希望大家多提宝贵建议</a:t>
            </a:r>
            <a:endParaRPr lang="zh-CN" altLang="en-US" sz="6000" b="1" dirty="0">
              <a:latin typeface="微软雅黑" panose="020B0503020204020204" pitchFamily="34" charset="-122"/>
              <a:ea typeface="微软雅黑" panose="020B0503020204020204" pitchFamily="34" charset="-122"/>
            </a:endParaRPr>
          </a:p>
        </p:txBody>
      </p:sp>
      <p:sp>
        <p:nvSpPr>
          <p:cNvPr id="9" name="矩形 8"/>
          <p:cNvSpPr/>
          <p:nvPr/>
        </p:nvSpPr>
        <p:spPr>
          <a:xfrm>
            <a:off x="4737463" y="3543094"/>
            <a:ext cx="5120720" cy="1569660"/>
          </a:xfrm>
          <a:prstGeom prst="rect">
            <a:avLst/>
          </a:prstGeom>
        </p:spPr>
        <p:txBody>
          <a:bodyPr wrap="square">
            <a:spAutoFit/>
          </a:bodyPr>
          <a:lstStyle/>
          <a:p>
            <a:pPr>
              <a:lnSpc>
                <a:spcPct val="200000"/>
              </a:lnSpc>
            </a:pPr>
            <a:r>
              <a:rPr lang="en-US" altLang="zh-CN" sz="3200" b="1" dirty="0" smtClean="0">
                <a:solidFill>
                  <a:srgbClr val="3AACFA"/>
                </a:solidFill>
                <a:latin typeface="微软雅黑" panose="020B0503020204020204" pitchFamily="34" charset="-122"/>
                <a:ea typeface="微软雅黑" panose="020B0503020204020204" pitchFamily="34" charset="-122"/>
              </a:rPr>
              <a:t>88981434</a:t>
            </a:r>
          </a:p>
          <a:p>
            <a:r>
              <a:rPr lang="en-US" altLang="zh-CN" sz="3200" b="1" dirty="0" smtClean="0">
                <a:solidFill>
                  <a:srgbClr val="3AACFA"/>
                </a:solidFill>
                <a:latin typeface="微软雅黑" panose="020B0503020204020204" pitchFamily="34" charset="-122"/>
                <a:ea typeface="微软雅黑" panose="020B0503020204020204" pitchFamily="34" charset="-122"/>
              </a:rPr>
              <a:t>zhengyan@zju.edu.cn</a:t>
            </a:r>
            <a:endParaRPr lang="zh-CN" altLang="en-US" sz="3200" b="1" dirty="0">
              <a:solidFill>
                <a:srgbClr val="3AACFA"/>
              </a:solidFill>
              <a:latin typeface="微软雅黑" panose="020B0503020204020204" pitchFamily="34" charset="-122"/>
              <a:ea typeface="微软雅黑" panose="020B0503020204020204" pitchFamily="34" charset="-122"/>
            </a:endParaRPr>
          </a:p>
        </p:txBody>
      </p:sp>
      <p:sp>
        <p:nvSpPr>
          <p:cNvPr id="11" name="矩形 10"/>
          <p:cNvSpPr/>
          <p:nvPr/>
        </p:nvSpPr>
        <p:spPr>
          <a:xfrm>
            <a:off x="3888876" y="4431438"/>
            <a:ext cx="800219" cy="830997"/>
          </a:xfrm>
          <a:prstGeom prst="rect">
            <a:avLst/>
          </a:prstGeom>
        </p:spPr>
        <p:txBody>
          <a:bodyPr wrap="none">
            <a:spAutoFit/>
          </a:bodyPr>
          <a:lstStyle/>
          <a:p>
            <a:r>
              <a:rPr lang="zh-CN" altLang="en-US" sz="4800" dirty="0" smtClean="0">
                <a:solidFill>
                  <a:srgbClr val="3AACFA"/>
                </a:solidFill>
                <a:latin typeface="微软雅黑" panose="020B0503020204020204" pitchFamily="34" charset="-122"/>
                <a:ea typeface="微软雅黑" panose="020B0503020204020204" pitchFamily="34" charset="-122"/>
              </a:rPr>
              <a:t>✉</a:t>
            </a:r>
            <a:endParaRPr lang="zh-CN" altLang="en-US" sz="4800" dirty="0">
              <a:solidFill>
                <a:srgbClr val="3AACFA"/>
              </a:solidFill>
            </a:endParaRPr>
          </a:p>
        </p:txBody>
      </p:sp>
      <p:sp>
        <p:nvSpPr>
          <p:cNvPr id="12" name="矩形 11"/>
          <p:cNvSpPr/>
          <p:nvPr/>
        </p:nvSpPr>
        <p:spPr>
          <a:xfrm>
            <a:off x="3959563" y="3683637"/>
            <a:ext cx="571756" cy="923330"/>
          </a:xfrm>
          <a:prstGeom prst="rect">
            <a:avLst/>
          </a:prstGeom>
        </p:spPr>
        <p:txBody>
          <a:bodyPr wrap="square">
            <a:spAutoFit/>
          </a:bodyPr>
          <a:lstStyle/>
          <a:p>
            <a:r>
              <a:rPr lang="zh-CN" altLang="en-US" sz="4000" dirty="0">
                <a:solidFill>
                  <a:srgbClr val="3AACFA"/>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 </a:t>
            </a:r>
            <a:endParaRPr lang="zh-CN" altLang="en-US" sz="4000" dirty="0"/>
          </a:p>
        </p:txBody>
      </p:sp>
    </p:spTree>
    <p:extLst>
      <p:ext uri="{BB962C8B-B14F-4D97-AF65-F5344CB8AC3E}">
        <p14:creationId xmlns:p14="http://schemas.microsoft.com/office/powerpoint/2010/main" val="13331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206716" y="1125071"/>
            <a:ext cx="9635456" cy="4708981"/>
          </a:xfrm>
          <a:prstGeom prst="rect">
            <a:avLst/>
          </a:prstGeom>
        </p:spPr>
        <p:txBody>
          <a:bodyPr wrap="square">
            <a:spAutoFit/>
          </a:bodyPr>
          <a:lstStyle/>
          <a:p>
            <a:pPr indent="1614488">
              <a:lnSpc>
                <a:spcPts val="9000"/>
              </a:lnSpc>
            </a:pPr>
            <a:r>
              <a:rPr lang="zh-CN" altLang="en-US" sz="6000" b="1" smtClean="0">
                <a:latin typeface="微软雅黑" panose="020B0503020204020204" pitchFamily="34" charset="-122"/>
                <a:ea typeface="微软雅黑" panose="020B0503020204020204" pitchFamily="34" charset="-122"/>
              </a:rPr>
              <a:t>大家</a:t>
            </a:r>
            <a:r>
              <a:rPr lang="zh-CN" altLang="en-US" sz="6000" b="1">
                <a:latin typeface="微软雅黑" panose="020B0503020204020204" pitchFamily="34" charset="-122"/>
                <a:ea typeface="微软雅黑" panose="020B0503020204020204" pitchFamily="34" charset="-122"/>
              </a:rPr>
              <a:t>一起努力</a:t>
            </a:r>
            <a:r>
              <a:rPr lang="zh-CN" altLang="en-US" sz="6000" b="1" smtClean="0">
                <a:latin typeface="微软雅黑" panose="020B0503020204020204" pitchFamily="34" charset="-122"/>
                <a:ea typeface="微软雅黑" panose="020B0503020204020204" pitchFamily="34" charset="-122"/>
              </a:rPr>
              <a:t>，服从国家</a:t>
            </a:r>
            <a:r>
              <a:rPr lang="zh-CN" altLang="en-US" sz="6000" b="1">
                <a:latin typeface="微软雅黑" panose="020B0503020204020204" pitchFamily="34" charset="-122"/>
                <a:ea typeface="微软雅黑" panose="020B0503020204020204" pitchFamily="34" charset="-122"/>
              </a:rPr>
              <a:t>防疫大局，</a:t>
            </a:r>
            <a:r>
              <a:rPr lang="zh-CN" altLang="en-US" sz="6000" b="1">
                <a:solidFill>
                  <a:srgbClr val="FF0000"/>
                </a:solidFill>
                <a:latin typeface="微软雅黑" panose="020B0503020204020204" pitchFamily="34" charset="-122"/>
                <a:ea typeface="微软雅黑" panose="020B0503020204020204" pitchFamily="34" charset="-122"/>
              </a:rPr>
              <a:t>高质量</a:t>
            </a:r>
            <a:r>
              <a:rPr lang="zh-CN" altLang="en-US" sz="6000" b="1">
                <a:latin typeface="微软雅黑" panose="020B0503020204020204" pitchFamily="34" charset="-122"/>
                <a:ea typeface="微软雅黑" panose="020B0503020204020204" pitchFamily="34" charset="-122"/>
              </a:rPr>
              <a:t>地做好学位论文答辩与学位授予工作。</a:t>
            </a:r>
            <a:endParaRPr lang="zh-CN" altLang="en-US" sz="6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83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8194182" y="1570224"/>
            <a:ext cx="4004168" cy="4118283"/>
          </a:xfrm>
          <a:custGeom>
            <a:avLst/>
            <a:gdLst>
              <a:gd name="connsiteX0" fmla="*/ 2997200 w 2997200"/>
              <a:gd name="connsiteY0" fmla="*/ 0 h 3028950"/>
              <a:gd name="connsiteX1" fmla="*/ 2997200 w 2997200"/>
              <a:gd name="connsiteY1" fmla="*/ 2540000 h 3028950"/>
              <a:gd name="connsiteX2" fmla="*/ 0 w 2997200"/>
              <a:gd name="connsiteY2" fmla="*/ 3028950 h 3028950"/>
              <a:gd name="connsiteX3" fmla="*/ 1676400 w 2997200"/>
              <a:gd name="connsiteY3" fmla="*/ 2362200 h 3028950"/>
              <a:gd name="connsiteX4" fmla="*/ 1536700 w 2997200"/>
              <a:gd name="connsiteY4" fmla="*/ 1460500 h 3028950"/>
              <a:gd name="connsiteX5" fmla="*/ 2997200 w 2997200"/>
              <a:gd name="connsiteY5" fmla="*/ 0 h 3028950"/>
              <a:gd name="connsiteX0" fmla="*/ 2997200 w 2997200"/>
              <a:gd name="connsiteY0" fmla="*/ 0 h 3028950"/>
              <a:gd name="connsiteX1" fmla="*/ 2997200 w 2997200"/>
              <a:gd name="connsiteY1" fmla="*/ 2540000 h 3028950"/>
              <a:gd name="connsiteX2" fmla="*/ 0 w 2997200"/>
              <a:gd name="connsiteY2" fmla="*/ 3028950 h 3028950"/>
              <a:gd name="connsiteX3" fmla="*/ 1644650 w 2997200"/>
              <a:gd name="connsiteY3" fmla="*/ 2362200 h 3028950"/>
              <a:gd name="connsiteX4" fmla="*/ 1536700 w 2997200"/>
              <a:gd name="connsiteY4" fmla="*/ 1460500 h 3028950"/>
              <a:gd name="connsiteX5" fmla="*/ 2997200 w 2997200"/>
              <a:gd name="connsiteY5" fmla="*/ 0 h 3028950"/>
              <a:gd name="connsiteX0" fmla="*/ 3009900 w 3009900"/>
              <a:gd name="connsiteY0" fmla="*/ 0 h 3028950"/>
              <a:gd name="connsiteX1" fmla="*/ 3009900 w 3009900"/>
              <a:gd name="connsiteY1" fmla="*/ 2540000 h 3028950"/>
              <a:gd name="connsiteX2" fmla="*/ 0 w 3009900"/>
              <a:gd name="connsiteY2" fmla="*/ 3028950 h 3028950"/>
              <a:gd name="connsiteX3" fmla="*/ 1657350 w 3009900"/>
              <a:gd name="connsiteY3" fmla="*/ 2362200 h 3028950"/>
              <a:gd name="connsiteX4" fmla="*/ 1549400 w 3009900"/>
              <a:gd name="connsiteY4" fmla="*/ 1460500 h 3028950"/>
              <a:gd name="connsiteX5" fmla="*/ 3009900 w 3009900"/>
              <a:gd name="connsiteY5"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9900" h="3028950">
                <a:moveTo>
                  <a:pt x="3009900" y="0"/>
                </a:moveTo>
                <a:lnTo>
                  <a:pt x="3009900" y="2540000"/>
                </a:lnTo>
                <a:lnTo>
                  <a:pt x="0" y="3028950"/>
                </a:lnTo>
                <a:lnTo>
                  <a:pt x="1657350" y="2362200"/>
                </a:lnTo>
                <a:lnTo>
                  <a:pt x="1549400" y="1460500"/>
                </a:lnTo>
                <a:lnTo>
                  <a:pt x="3009900" y="0"/>
                </a:lnTo>
                <a:close/>
              </a:path>
            </a:pathLst>
          </a:cu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3005B"/>
              </a:solidFill>
              <a:effectLst/>
              <a:uLnTx/>
              <a:uFillTx/>
              <a:latin typeface="Arial"/>
              <a:ea typeface="微软雅黑"/>
              <a:cs typeface="+mn-cs"/>
            </a:endParaRPr>
          </a:p>
        </p:txBody>
      </p:sp>
      <p:sp>
        <p:nvSpPr>
          <p:cNvPr id="6" name="任意多边形 5"/>
          <p:cNvSpPr/>
          <p:nvPr/>
        </p:nvSpPr>
        <p:spPr>
          <a:xfrm>
            <a:off x="8202631" y="4825394"/>
            <a:ext cx="2219610" cy="863113"/>
          </a:xfrm>
          <a:custGeom>
            <a:avLst/>
            <a:gdLst>
              <a:gd name="connsiteX0" fmla="*/ 0 w 1670050"/>
              <a:gd name="connsiteY0" fmla="*/ 666750 h 666750"/>
              <a:gd name="connsiteX1" fmla="*/ 139700 w 1670050"/>
              <a:gd name="connsiteY1" fmla="*/ 0 h 666750"/>
              <a:gd name="connsiteX2" fmla="*/ 1670050 w 1670050"/>
              <a:gd name="connsiteY2" fmla="*/ 12700 h 666750"/>
              <a:gd name="connsiteX3" fmla="*/ 0 w 1670050"/>
              <a:gd name="connsiteY3" fmla="*/ 666750 h 666750"/>
              <a:gd name="connsiteX0" fmla="*/ 0 w 1676400"/>
              <a:gd name="connsiteY0" fmla="*/ 666750 h 666750"/>
              <a:gd name="connsiteX1" fmla="*/ 139700 w 1676400"/>
              <a:gd name="connsiteY1" fmla="*/ 0 h 666750"/>
              <a:gd name="connsiteX2" fmla="*/ 1676400 w 1676400"/>
              <a:gd name="connsiteY2" fmla="*/ 38100 h 666750"/>
              <a:gd name="connsiteX3" fmla="*/ 0 w 1676400"/>
              <a:gd name="connsiteY3" fmla="*/ 666750 h 666750"/>
              <a:gd name="connsiteX0" fmla="*/ 0 w 1668780"/>
              <a:gd name="connsiteY0" fmla="*/ 666750 h 666750"/>
              <a:gd name="connsiteX1" fmla="*/ 139700 w 1668780"/>
              <a:gd name="connsiteY1" fmla="*/ 0 h 666750"/>
              <a:gd name="connsiteX2" fmla="*/ 1668780 w 1668780"/>
              <a:gd name="connsiteY2" fmla="*/ 22860 h 666750"/>
              <a:gd name="connsiteX3" fmla="*/ 0 w 1668780"/>
              <a:gd name="connsiteY3" fmla="*/ 666750 h 666750"/>
            </a:gdLst>
            <a:ahLst/>
            <a:cxnLst>
              <a:cxn ang="0">
                <a:pos x="connsiteX0" y="connsiteY0"/>
              </a:cxn>
              <a:cxn ang="0">
                <a:pos x="connsiteX1" y="connsiteY1"/>
              </a:cxn>
              <a:cxn ang="0">
                <a:pos x="connsiteX2" y="connsiteY2"/>
              </a:cxn>
              <a:cxn ang="0">
                <a:pos x="connsiteX3" y="connsiteY3"/>
              </a:cxn>
            </a:cxnLst>
            <a:rect l="l" t="t" r="r" b="b"/>
            <a:pathLst>
              <a:path w="1668780" h="666750">
                <a:moveTo>
                  <a:pt x="0" y="666750"/>
                </a:moveTo>
                <a:lnTo>
                  <a:pt x="139700" y="0"/>
                </a:lnTo>
                <a:lnTo>
                  <a:pt x="1668780" y="22860"/>
                </a:lnTo>
                <a:lnTo>
                  <a:pt x="0" y="66675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任意多边形 4"/>
          <p:cNvSpPr/>
          <p:nvPr/>
        </p:nvSpPr>
        <p:spPr>
          <a:xfrm>
            <a:off x="1907050" y="1964791"/>
            <a:ext cx="8517303" cy="2899650"/>
          </a:xfrm>
          <a:custGeom>
            <a:avLst/>
            <a:gdLst>
              <a:gd name="connsiteX0" fmla="*/ 899160 w 6408420"/>
              <a:gd name="connsiteY0" fmla="*/ 0 h 2240280"/>
              <a:gd name="connsiteX1" fmla="*/ 6134100 w 6408420"/>
              <a:gd name="connsiteY1" fmla="*/ 15240 h 2240280"/>
              <a:gd name="connsiteX2" fmla="*/ 6408420 w 6408420"/>
              <a:gd name="connsiteY2" fmla="*/ 2240280 h 2240280"/>
              <a:gd name="connsiteX3" fmla="*/ 0 w 6408420"/>
              <a:gd name="connsiteY3" fmla="*/ 2240280 h 2240280"/>
              <a:gd name="connsiteX4" fmla="*/ 1013460 w 6408420"/>
              <a:gd name="connsiteY4" fmla="*/ 2095500 h 2240280"/>
              <a:gd name="connsiteX5" fmla="*/ 899160 w 6408420"/>
              <a:gd name="connsiteY5" fmla="*/ 0 h 2240280"/>
              <a:gd name="connsiteX0" fmla="*/ 892810 w 6402070"/>
              <a:gd name="connsiteY0" fmla="*/ 0 h 2240280"/>
              <a:gd name="connsiteX1" fmla="*/ 6127750 w 6402070"/>
              <a:gd name="connsiteY1" fmla="*/ 15240 h 2240280"/>
              <a:gd name="connsiteX2" fmla="*/ 6402070 w 6402070"/>
              <a:gd name="connsiteY2" fmla="*/ 2240280 h 2240280"/>
              <a:gd name="connsiteX3" fmla="*/ 0 w 6402070"/>
              <a:gd name="connsiteY3" fmla="*/ 2227580 h 2240280"/>
              <a:gd name="connsiteX4" fmla="*/ 1007110 w 6402070"/>
              <a:gd name="connsiteY4" fmla="*/ 2095500 h 2240280"/>
              <a:gd name="connsiteX5" fmla="*/ 892810 w 6402070"/>
              <a:gd name="connsiteY5" fmla="*/ 0 h 2240280"/>
              <a:gd name="connsiteX0" fmla="*/ 892810 w 6402070"/>
              <a:gd name="connsiteY0" fmla="*/ 0 h 2240280"/>
              <a:gd name="connsiteX1" fmla="*/ 6127750 w 6402070"/>
              <a:gd name="connsiteY1" fmla="*/ 15240 h 2240280"/>
              <a:gd name="connsiteX2" fmla="*/ 6402070 w 6402070"/>
              <a:gd name="connsiteY2" fmla="*/ 2240280 h 2240280"/>
              <a:gd name="connsiteX3" fmla="*/ 0 w 6402070"/>
              <a:gd name="connsiteY3" fmla="*/ 2227580 h 2240280"/>
              <a:gd name="connsiteX4" fmla="*/ 988060 w 6402070"/>
              <a:gd name="connsiteY4" fmla="*/ 2051050 h 2240280"/>
              <a:gd name="connsiteX5" fmla="*/ 892810 w 6402070"/>
              <a:gd name="connsiteY5"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2070" h="2240280">
                <a:moveTo>
                  <a:pt x="892810" y="0"/>
                </a:moveTo>
                <a:lnTo>
                  <a:pt x="6127750" y="15240"/>
                </a:lnTo>
                <a:lnTo>
                  <a:pt x="6402070" y="2240280"/>
                </a:lnTo>
                <a:lnTo>
                  <a:pt x="0" y="2227580"/>
                </a:lnTo>
                <a:lnTo>
                  <a:pt x="988060" y="2051050"/>
                </a:lnTo>
                <a:lnTo>
                  <a:pt x="892810" y="0"/>
                </a:lnTo>
                <a:close/>
              </a:path>
            </a:pathLst>
          </a:custGeom>
          <a:solidFill>
            <a:srgbClr val="071F65"/>
          </a:solidFill>
          <a:ln>
            <a:noFill/>
          </a:ln>
          <a:effectLst>
            <a:outerShdw blurRad="254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000"/>
              </a:solidFill>
              <a:effectLst/>
              <a:uLnTx/>
              <a:uFillTx/>
              <a:latin typeface="Arial"/>
              <a:ea typeface="微软雅黑"/>
              <a:cs typeface="+mn-cs"/>
            </a:endParaRPr>
          </a:p>
        </p:txBody>
      </p:sp>
      <p:sp>
        <p:nvSpPr>
          <p:cNvPr id="4" name="任意多边形 3"/>
          <p:cNvSpPr/>
          <p:nvPr/>
        </p:nvSpPr>
        <p:spPr>
          <a:xfrm>
            <a:off x="1888041" y="4564407"/>
            <a:ext cx="1353730" cy="281539"/>
          </a:xfrm>
          <a:custGeom>
            <a:avLst/>
            <a:gdLst>
              <a:gd name="connsiteX0" fmla="*/ 0 w 1010195"/>
              <a:gd name="connsiteY0" fmla="*/ 0 h 217714"/>
              <a:gd name="connsiteX1" fmla="*/ 8709 w 1010195"/>
              <a:gd name="connsiteY1" fmla="*/ 217714 h 217714"/>
              <a:gd name="connsiteX2" fmla="*/ 1010195 w 1010195"/>
              <a:gd name="connsiteY2" fmla="*/ 87086 h 217714"/>
              <a:gd name="connsiteX3" fmla="*/ 0 w 1010195"/>
              <a:gd name="connsiteY3" fmla="*/ 0 h 217714"/>
              <a:gd name="connsiteX0" fmla="*/ 0 w 1017338"/>
              <a:gd name="connsiteY0" fmla="*/ 0 h 217714"/>
              <a:gd name="connsiteX1" fmla="*/ 8709 w 1017338"/>
              <a:gd name="connsiteY1" fmla="*/ 217714 h 217714"/>
              <a:gd name="connsiteX2" fmla="*/ 1017338 w 1017338"/>
              <a:gd name="connsiteY2" fmla="*/ 87086 h 217714"/>
              <a:gd name="connsiteX3" fmla="*/ 0 w 1017338"/>
              <a:gd name="connsiteY3" fmla="*/ 0 h 217714"/>
            </a:gdLst>
            <a:ahLst/>
            <a:cxnLst>
              <a:cxn ang="0">
                <a:pos x="connsiteX0" y="connsiteY0"/>
              </a:cxn>
              <a:cxn ang="0">
                <a:pos x="connsiteX1" y="connsiteY1"/>
              </a:cxn>
              <a:cxn ang="0">
                <a:pos x="connsiteX2" y="connsiteY2"/>
              </a:cxn>
              <a:cxn ang="0">
                <a:pos x="connsiteX3" y="connsiteY3"/>
              </a:cxn>
            </a:cxnLst>
            <a:rect l="l" t="t" r="r" b="b"/>
            <a:pathLst>
              <a:path w="1017338" h="217714">
                <a:moveTo>
                  <a:pt x="0" y="0"/>
                </a:moveTo>
                <a:lnTo>
                  <a:pt x="8709" y="217714"/>
                </a:lnTo>
                <a:lnTo>
                  <a:pt x="1017338" y="87086"/>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 name="矩形 8"/>
          <p:cNvSpPr/>
          <p:nvPr/>
        </p:nvSpPr>
        <p:spPr>
          <a:xfrm>
            <a:off x="4875152" y="2588412"/>
            <a:ext cx="2441695" cy="144655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dirty="0">
                <a:ln>
                  <a:noFill/>
                </a:ln>
                <a:solidFill>
                  <a:srgbClr val="FFFFFF"/>
                </a:solidFill>
                <a:effectLst/>
                <a:uLnTx/>
                <a:uFillTx/>
                <a:latin typeface="微软雅黑"/>
                <a:ea typeface="微软雅黑"/>
                <a:cs typeface="+mn-cs"/>
              </a:rPr>
              <a:t>谢谢</a:t>
            </a:r>
            <a:endParaRPr kumimoji="0" lang="en-US" altLang="zh-CN" sz="8800" b="1" i="0" u="none" strike="noStrike" kern="1200" cap="none" spc="0" normalizeH="0" baseline="0" noProof="0" dirty="0">
              <a:ln>
                <a:noFill/>
              </a:ln>
              <a:solidFill>
                <a:srgbClr val="FFFFFF"/>
              </a:solidFill>
              <a:effectLst/>
              <a:uLnTx/>
              <a:uFillTx/>
              <a:latin typeface="微软雅黑"/>
              <a:ea typeface="微软雅黑"/>
              <a:cs typeface="+mn-cs"/>
            </a:endParaRPr>
          </a:p>
        </p:txBody>
      </p:sp>
      <p:pic>
        <p:nvPicPr>
          <p:cNvPr id="12"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1038" y="1260858"/>
            <a:ext cx="4797370" cy="381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6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66" name="标题 1"/>
          <p:cNvSpPr>
            <a:spLocks noGrp="1"/>
          </p:cNvSpPr>
          <p:nvPr>
            <p:ph type="title"/>
          </p:nvPr>
        </p:nvSpPr>
        <p:spPr>
          <a:xfrm>
            <a:off x="1049354" y="83558"/>
            <a:ext cx="11056060" cy="699594"/>
          </a:xfrm>
        </p:spPr>
        <p:txBody>
          <a:bodyPr/>
          <a:lstStyle/>
          <a:p>
            <a:r>
              <a:rPr lang="zh-CN" altLang="en-US"/>
              <a:t>一、答辩方案</a:t>
            </a:r>
            <a:endParaRPr lang="zh-CN" altLang="en-US" dirty="0">
              <a:solidFill>
                <a:srgbClr val="071F65"/>
              </a:solidFill>
            </a:endParaRPr>
          </a:p>
        </p:txBody>
      </p:sp>
      <p:sp>
        <p:nvSpPr>
          <p:cNvPr id="22" name="文本占位符 7">
            <a:extLst>
              <a:ext uri="{FF2B5EF4-FFF2-40B4-BE49-F238E27FC236}">
                <a16:creationId xmlns:a16="http://schemas.microsoft.com/office/drawing/2014/main" id="{E869ACF9-B7F9-4774-B207-2EF789711513}"/>
              </a:ext>
            </a:extLst>
          </p:cNvPr>
          <p:cNvSpPr txBox="1">
            <a:spLocks/>
          </p:cNvSpPr>
          <p:nvPr/>
        </p:nvSpPr>
        <p:spPr>
          <a:xfrm>
            <a:off x="744236" y="1647240"/>
            <a:ext cx="2975578" cy="648000"/>
          </a:xfrm>
          <a:prstGeom prst="rect">
            <a:avLst/>
          </a:prstGeom>
          <a:ln>
            <a:solidFill>
              <a:srgbClr val="9ACB39"/>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2667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5429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8096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0763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3600" b="1" noProof="1" smtClean="0">
                <a:solidFill>
                  <a:sysClr val="windowText" lastClr="000000">
                    <a:lumMod val="75000"/>
                    <a:lumOff val="25000"/>
                  </a:sysClr>
                </a:solidFill>
                <a:latin typeface="+mn-ea"/>
                <a:ea typeface="+mn-ea"/>
              </a:rPr>
              <a:t>01 </a:t>
            </a:r>
            <a:r>
              <a:rPr lang="zh-CN" altLang="en-US" sz="3600" b="1" noProof="1" smtClean="0">
                <a:solidFill>
                  <a:sysClr val="windowText" lastClr="000000">
                    <a:lumMod val="75000"/>
                    <a:lumOff val="25000"/>
                  </a:sysClr>
                </a:solidFill>
                <a:latin typeface="+mn-ea"/>
                <a:ea typeface="+mn-ea"/>
              </a:rPr>
              <a:t>准备阶段</a:t>
            </a:r>
            <a:endParaRPr kumimoji="0" lang="zh-CN" altLang="en-US" sz="20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3" name="内容占位符 2">
            <a:extLst>
              <a:ext uri="{FF2B5EF4-FFF2-40B4-BE49-F238E27FC236}">
                <a16:creationId xmlns:a16="http://schemas.microsoft.com/office/drawing/2014/main" id="{F350F641-F6F8-461C-9C2D-07E416875818}"/>
              </a:ext>
            </a:extLst>
          </p:cNvPr>
          <p:cNvSpPr txBox="1">
            <a:spLocks/>
          </p:cNvSpPr>
          <p:nvPr/>
        </p:nvSpPr>
        <p:spPr>
          <a:xfrm>
            <a:off x="744396" y="2463936"/>
            <a:ext cx="3726003" cy="3873253"/>
          </a:xfrm>
          <a:prstGeom prst="rightArrowCallout">
            <a:avLst>
              <a:gd name="adj1" fmla="val 50000"/>
              <a:gd name="adj2" fmla="val 25000"/>
              <a:gd name="adj3" fmla="val 15421"/>
              <a:gd name="adj4" fmla="val 80487"/>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800" noProof="1" smtClean="0">
                <a:solidFill>
                  <a:sysClr val="windowText" lastClr="000000">
                    <a:lumMod val="75000"/>
                    <a:lumOff val="25000"/>
                  </a:sysClr>
                </a:solidFill>
                <a:latin typeface="+mn-ea"/>
                <a:ea typeface="+mn-ea"/>
              </a:rPr>
              <a:t>熟悉</a:t>
            </a:r>
            <a:r>
              <a:rPr lang="zh-CN" altLang="en-US" sz="2800" noProof="1">
                <a:solidFill>
                  <a:sysClr val="windowText" lastClr="000000">
                    <a:lumMod val="75000"/>
                    <a:lumOff val="25000"/>
                  </a:sysClr>
                </a:solidFill>
                <a:latin typeface="+mn-ea"/>
                <a:ea typeface="+mn-ea"/>
              </a:rPr>
              <a:t>平台</a:t>
            </a:r>
          </a:p>
          <a:p>
            <a:pPr lvl="0">
              <a:lnSpc>
                <a:spcPct val="100000"/>
              </a:lnSpc>
            </a:pPr>
            <a:r>
              <a:rPr lang="zh-CN" altLang="en-US" sz="2800" noProof="1" smtClean="0">
                <a:solidFill>
                  <a:sysClr val="windowText" lastClr="000000">
                    <a:lumMod val="75000"/>
                    <a:lumOff val="25000"/>
                  </a:sysClr>
                </a:solidFill>
                <a:latin typeface="+mn-ea"/>
                <a:ea typeface="+mn-ea"/>
              </a:rPr>
              <a:t>建立群组</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完善报告</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做好演练</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熟悉流程</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预审材料</a:t>
            </a:r>
            <a:endParaRPr lang="zh-CN" altLang="en-US" sz="2800" noProof="1">
              <a:solidFill>
                <a:sysClr val="windowText" lastClr="000000">
                  <a:lumMod val="75000"/>
                  <a:lumOff val="25000"/>
                </a:sysClr>
              </a:solidFill>
              <a:latin typeface="+mn-ea"/>
              <a:ea typeface="+mn-ea"/>
            </a:endParaRPr>
          </a:p>
        </p:txBody>
      </p:sp>
      <p:sp>
        <p:nvSpPr>
          <p:cNvPr id="24" name="文本占位符 8">
            <a:extLst>
              <a:ext uri="{FF2B5EF4-FFF2-40B4-BE49-F238E27FC236}">
                <a16:creationId xmlns:a16="http://schemas.microsoft.com/office/drawing/2014/main" id="{3A2613D7-9904-47E7-A848-78E09B4F4A05}"/>
              </a:ext>
            </a:extLst>
          </p:cNvPr>
          <p:cNvSpPr txBox="1">
            <a:spLocks/>
          </p:cNvSpPr>
          <p:nvPr/>
        </p:nvSpPr>
        <p:spPr>
          <a:xfrm>
            <a:off x="4608336" y="1647040"/>
            <a:ext cx="2975578" cy="648000"/>
          </a:xfrm>
          <a:prstGeom prst="rect">
            <a:avLst/>
          </a:prstGeom>
          <a:ln>
            <a:solidFill>
              <a:srgbClr val="64C24A"/>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3600" b="1" noProof="1" smtClean="0">
                <a:solidFill>
                  <a:sysClr val="windowText" lastClr="000000">
                    <a:lumMod val="75000"/>
                    <a:lumOff val="25000"/>
                  </a:sysClr>
                </a:solidFill>
                <a:latin typeface="+mn-ea"/>
                <a:ea typeface="+mn-ea"/>
              </a:rPr>
              <a:t>02 </a:t>
            </a:r>
            <a:r>
              <a:rPr lang="zh-CN" altLang="en-US" sz="3600" b="1" noProof="1" smtClean="0">
                <a:solidFill>
                  <a:sysClr val="windowText" lastClr="000000">
                    <a:lumMod val="75000"/>
                    <a:lumOff val="25000"/>
                  </a:sysClr>
                </a:solidFill>
                <a:latin typeface="+mn-ea"/>
                <a:ea typeface="+mn-ea"/>
              </a:rPr>
              <a:t>答辩阶段</a:t>
            </a:r>
            <a:endParaRPr kumimoji="0" lang="zh-CN" altLang="en-US" sz="36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5" name="文本占位符 4">
            <a:extLst>
              <a:ext uri="{FF2B5EF4-FFF2-40B4-BE49-F238E27FC236}">
                <a16:creationId xmlns:a16="http://schemas.microsoft.com/office/drawing/2014/main" id="{1B9D7DA5-9DA5-4EDA-AAC1-B5A593D730C3}"/>
              </a:ext>
            </a:extLst>
          </p:cNvPr>
          <p:cNvSpPr txBox="1">
            <a:spLocks/>
          </p:cNvSpPr>
          <p:nvPr/>
        </p:nvSpPr>
        <p:spPr>
          <a:xfrm>
            <a:off x="4613985" y="2463801"/>
            <a:ext cx="3726469" cy="3873388"/>
          </a:xfrm>
          <a:prstGeom prst="rightArrowCallout">
            <a:avLst>
              <a:gd name="adj1" fmla="val 50000"/>
              <a:gd name="adj2" fmla="val 25000"/>
              <a:gd name="adj3" fmla="val 16186"/>
              <a:gd name="adj4" fmla="val 80493"/>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noProof="1">
                <a:solidFill>
                  <a:sysClr val="windowText" lastClr="000000">
                    <a:lumMod val="75000"/>
                    <a:lumOff val="25000"/>
                  </a:sysClr>
                </a:solidFill>
                <a:latin typeface="+mn-ea"/>
                <a:ea typeface="+mn-ea"/>
              </a:rPr>
              <a:t>会议</a:t>
            </a:r>
            <a:r>
              <a:rPr lang="zh-CN" altLang="en-US" sz="2800" noProof="1" smtClean="0">
                <a:solidFill>
                  <a:sysClr val="windowText" lastClr="000000">
                    <a:lumMod val="75000"/>
                    <a:lumOff val="25000"/>
                  </a:sysClr>
                </a:solidFill>
                <a:latin typeface="+mn-ea"/>
                <a:ea typeface="+mn-ea"/>
              </a:rPr>
              <a:t>签到</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开启视频</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主持会议</a:t>
            </a:r>
            <a:endParaRPr lang="zh-CN" altLang="en-US" sz="2800" noProof="1">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独立答辩</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独创性声明</a:t>
            </a:r>
          </a:p>
          <a:p>
            <a:pPr lvl="0"/>
            <a:r>
              <a:rPr lang="zh-CN" altLang="en-US" sz="2800" noProof="1">
                <a:solidFill>
                  <a:sysClr val="windowText" lastClr="000000">
                    <a:lumMod val="75000"/>
                    <a:lumOff val="25000"/>
                  </a:sysClr>
                </a:solidFill>
                <a:latin typeface="+mn-ea"/>
                <a:ea typeface="+mn-ea"/>
              </a:rPr>
              <a:t>作答辩报告</a:t>
            </a:r>
          </a:p>
          <a:p>
            <a:pPr lvl="0"/>
            <a:r>
              <a:rPr lang="zh-CN" altLang="en-US" sz="2800" noProof="1" smtClean="0">
                <a:solidFill>
                  <a:sysClr val="windowText" lastClr="000000">
                    <a:lumMod val="75000"/>
                    <a:lumOff val="25000"/>
                  </a:sysClr>
                </a:solidFill>
                <a:latin typeface="+mn-ea"/>
                <a:ea typeface="+mn-ea"/>
              </a:rPr>
              <a:t>提问和答辩</a:t>
            </a:r>
            <a:endParaRPr lang="zh-CN" altLang="en-US" sz="2800" noProof="1">
              <a:solidFill>
                <a:sysClr val="windowText" lastClr="000000">
                  <a:lumMod val="75000"/>
                  <a:lumOff val="25000"/>
                </a:sysClr>
              </a:solidFill>
              <a:latin typeface="+mn-ea"/>
              <a:ea typeface="+mn-ea"/>
            </a:endParaRPr>
          </a:p>
        </p:txBody>
      </p:sp>
      <p:sp>
        <p:nvSpPr>
          <p:cNvPr id="26" name="文本占位符 9">
            <a:extLst>
              <a:ext uri="{FF2B5EF4-FFF2-40B4-BE49-F238E27FC236}">
                <a16:creationId xmlns:a16="http://schemas.microsoft.com/office/drawing/2014/main" id="{FCAA0F0E-6B7F-4145-A8E2-90DC4D675786}"/>
              </a:ext>
            </a:extLst>
          </p:cNvPr>
          <p:cNvSpPr txBox="1">
            <a:spLocks/>
          </p:cNvSpPr>
          <p:nvPr/>
        </p:nvSpPr>
        <p:spPr>
          <a:xfrm>
            <a:off x="8483986" y="1647240"/>
            <a:ext cx="2975578" cy="648000"/>
          </a:xfrm>
          <a:prstGeom prst="rect">
            <a:avLst/>
          </a:prstGeom>
          <a:ln>
            <a:solidFill>
              <a:srgbClr val="297D53"/>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1" smtClean="0">
                <a:ln>
                  <a:noFill/>
                </a:ln>
                <a:solidFill>
                  <a:sysClr val="windowText" lastClr="000000">
                    <a:lumMod val="75000"/>
                    <a:lumOff val="25000"/>
                  </a:sysClr>
                </a:solidFill>
                <a:effectLst/>
                <a:uLnTx/>
                <a:uFillTx/>
                <a:latin typeface="+mn-ea"/>
                <a:ea typeface="+mn-ea"/>
              </a:rPr>
              <a:t>03 </a:t>
            </a:r>
            <a:r>
              <a:rPr lang="zh-CN" altLang="en-US" sz="3600" b="1" noProof="1" smtClean="0">
                <a:solidFill>
                  <a:sysClr val="windowText" lastClr="000000">
                    <a:lumMod val="75000"/>
                    <a:lumOff val="25000"/>
                  </a:sysClr>
                </a:solidFill>
                <a:latin typeface="+mn-ea"/>
                <a:ea typeface="+mn-ea"/>
              </a:rPr>
              <a:t>表决阶段</a:t>
            </a:r>
            <a:endParaRPr kumimoji="0" lang="zh-CN" altLang="en-US" sz="28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7" name="文本占位符 5">
            <a:extLst>
              <a:ext uri="{FF2B5EF4-FFF2-40B4-BE49-F238E27FC236}">
                <a16:creationId xmlns:a16="http://schemas.microsoft.com/office/drawing/2014/main" id="{4B29415E-FF87-4959-B427-0EA155C16B64}"/>
              </a:ext>
            </a:extLst>
          </p:cNvPr>
          <p:cNvSpPr txBox="1">
            <a:spLocks/>
          </p:cNvSpPr>
          <p:nvPr/>
        </p:nvSpPr>
        <p:spPr>
          <a:xfrm>
            <a:off x="8483985" y="2463800"/>
            <a:ext cx="2963619" cy="3873389"/>
          </a:xfrm>
          <a:prstGeom prst="rect">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2800" noProof="1" smtClean="0">
                <a:solidFill>
                  <a:sysClr val="windowText" lastClr="000000">
                    <a:lumMod val="75000"/>
                    <a:lumOff val="25000"/>
                  </a:sysClr>
                </a:solidFill>
                <a:latin typeface="+mn-ea"/>
                <a:ea typeface="+mn-ea"/>
              </a:rPr>
              <a:t>休会</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讨论</a:t>
            </a:r>
            <a:r>
              <a:rPr lang="zh-CN" altLang="en-US" sz="2800" noProof="1">
                <a:solidFill>
                  <a:sysClr val="windowText" lastClr="000000">
                    <a:lumMod val="75000"/>
                    <a:lumOff val="25000"/>
                  </a:sysClr>
                </a:solidFill>
                <a:latin typeface="+mn-ea"/>
                <a:ea typeface="+mn-ea"/>
              </a:rPr>
              <a:t>评语</a:t>
            </a:r>
          </a:p>
          <a:p>
            <a:pPr lvl="0"/>
            <a:r>
              <a:rPr lang="zh-CN" altLang="en-US" sz="2800" noProof="1">
                <a:solidFill>
                  <a:sysClr val="windowText" lastClr="000000">
                    <a:lumMod val="75000"/>
                    <a:lumOff val="25000"/>
                  </a:sysClr>
                </a:solidFill>
                <a:latin typeface="+mn-ea"/>
                <a:ea typeface="+mn-ea"/>
              </a:rPr>
              <a:t>投票表决</a:t>
            </a:r>
          </a:p>
          <a:p>
            <a:pPr lvl="0"/>
            <a:r>
              <a:rPr lang="zh-CN" altLang="en-US" sz="2800" noProof="1">
                <a:solidFill>
                  <a:sysClr val="windowText" lastClr="000000">
                    <a:lumMod val="75000"/>
                    <a:lumOff val="25000"/>
                  </a:sysClr>
                </a:solidFill>
                <a:latin typeface="+mn-ea"/>
                <a:ea typeface="+mn-ea"/>
              </a:rPr>
              <a:t>达成</a:t>
            </a:r>
            <a:r>
              <a:rPr lang="zh-CN" altLang="en-US" sz="2800" noProof="1" smtClean="0">
                <a:solidFill>
                  <a:sysClr val="windowText" lastClr="000000">
                    <a:lumMod val="75000"/>
                    <a:lumOff val="25000"/>
                  </a:sysClr>
                </a:solidFill>
                <a:latin typeface="+mn-ea"/>
                <a:ea typeface="+mn-ea"/>
              </a:rPr>
              <a:t>决议</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复会</a:t>
            </a:r>
          </a:p>
          <a:p>
            <a:pPr lvl="0"/>
            <a:r>
              <a:rPr lang="zh-CN" altLang="en-US" sz="2800" noProof="1">
                <a:solidFill>
                  <a:sysClr val="windowText" lastClr="000000">
                    <a:lumMod val="75000"/>
                    <a:lumOff val="25000"/>
                  </a:sysClr>
                </a:solidFill>
                <a:latin typeface="+mn-ea"/>
                <a:ea typeface="+mn-ea"/>
              </a:rPr>
              <a:t>宣读决议</a:t>
            </a:r>
          </a:p>
          <a:p>
            <a:pPr lvl="0"/>
            <a:r>
              <a:rPr lang="zh-CN" altLang="en-US" sz="2800" noProof="1" smtClean="0">
                <a:solidFill>
                  <a:sysClr val="windowText" lastClr="000000">
                    <a:lumMod val="75000"/>
                    <a:lumOff val="25000"/>
                  </a:sysClr>
                </a:solidFill>
                <a:latin typeface="+mn-ea"/>
                <a:ea typeface="+mn-ea"/>
              </a:rPr>
              <a:t>宣布结束</a:t>
            </a:r>
            <a:endParaRPr lang="zh-CN" altLang="en-US" sz="2800" noProof="1">
              <a:solidFill>
                <a:sysClr val="windowText" lastClr="000000">
                  <a:lumMod val="75000"/>
                  <a:lumOff val="25000"/>
                </a:sysClr>
              </a:solidFill>
              <a:latin typeface="+mn-ea"/>
              <a:ea typeface="+mn-ea"/>
            </a:endParaRPr>
          </a:p>
        </p:txBody>
      </p:sp>
    </p:spTree>
    <p:extLst>
      <p:ext uri="{BB962C8B-B14F-4D97-AF65-F5344CB8AC3E}">
        <p14:creationId xmlns:p14="http://schemas.microsoft.com/office/powerpoint/2010/main" val="1216824451"/>
      </p:ext>
    </p:extLst>
  </p:cSld>
  <p:clrMapOvr>
    <a:masterClrMapping/>
  </p:clrMapOvr>
  <mc:AlternateContent xmlns:mc="http://schemas.openxmlformats.org/markup-compatibility/2006" xmlns:p14="http://schemas.microsoft.com/office/powerpoint/2010/main">
    <mc:Choice Requires="p14">
      <p:transition spd="med" p14:dur="700" advTm="58423">
        <p:fade/>
      </p:transition>
    </mc:Choice>
    <mc:Fallback xmlns="">
      <p:transition spd="med" advTm="5842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01</a:t>
            </a:r>
            <a:endParaRPr kumimoji="0" lang="zh-CN" altLang="en-US" sz="72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4800" b="1" noProof="0">
                <a:solidFill>
                  <a:srgbClr val="FFFFFF"/>
                </a:solidFill>
                <a:latin typeface="微软雅黑"/>
                <a:ea typeface="微软雅黑"/>
              </a:rPr>
              <a:t>准备阶段</a:t>
            </a:r>
            <a:endParaRPr kumimoji="0" lang="zh-CN" altLang="en-US" sz="4800" b="1" i="0" u="none" strike="noStrike" kern="1200" cap="none" spc="0" normalizeH="0" baseline="0" noProof="0" dirty="0">
              <a:ln>
                <a:noFill/>
              </a:ln>
              <a:solidFill>
                <a:srgbClr val="3D3F41"/>
              </a:solidFill>
              <a:effectLst/>
              <a:uLnTx/>
              <a:uFillTx/>
              <a:latin typeface="Arial"/>
              <a:ea typeface="微软雅黑"/>
              <a:cs typeface="+mn-cs"/>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30809"/>
      </p:ext>
    </p:extLst>
  </p:cSld>
  <p:clrMapOvr>
    <a:masterClrMapping/>
  </p:clrMapOvr>
  <mc:AlternateContent xmlns:mc="http://schemas.openxmlformats.org/markup-compatibility/2006" xmlns:p14="http://schemas.microsoft.com/office/powerpoint/2010/main">
    <mc:Choice Requires="p14">
      <p:transition spd="med" p14:dur="700" advTm="4198">
        <p:fade/>
      </p:transition>
    </mc:Choice>
    <mc:Fallback xmlns="">
      <p:transition spd="med" advTm="419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smtClean="0"/>
              <a:t>、答辩模式</a:t>
            </a:r>
            <a:endParaRPr lang="zh-CN" altLang="en-US" dirty="0">
              <a:solidFill>
                <a:srgbClr val="071F65"/>
              </a:solidFill>
            </a:endParaRPr>
          </a:p>
        </p:txBody>
      </p:sp>
      <p:sp>
        <p:nvSpPr>
          <p:cNvPr id="4" name="幻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DA680B-B80A-2545-AB30-B9870FE9052E}" type="slidenum">
              <a:rPr kumimoji="0" lang="zh-CN" altLang="en-US" sz="1200" b="0" i="0" u="none" strike="noStrike" kern="1200" cap="none" spc="0" normalizeH="0" baseline="0" noProof="0" smtClean="0">
                <a:ln>
                  <a:noFill/>
                </a:ln>
                <a:solidFill>
                  <a:srgbClr val="3D3F41">
                    <a:tint val="75000"/>
                  </a:srgbClr>
                </a:solidFill>
                <a:effectLst/>
                <a:uLnTx/>
                <a:uFillTx/>
                <a:latin typeface="Arial"/>
                <a:ea typeface="微软雅黑"/>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3D3F41">
                  <a:tint val="75000"/>
                </a:srgbClr>
              </a:solidFill>
              <a:effectLst/>
              <a:uLnTx/>
              <a:uFillTx/>
              <a:latin typeface="Arial"/>
              <a:ea typeface="微软雅黑"/>
              <a:cs typeface="+mn-cs"/>
            </a:endParaRPr>
          </a:p>
        </p:txBody>
      </p:sp>
      <p:sp>
        <p:nvSpPr>
          <p:cNvPr id="6" name="标题 1"/>
          <p:cNvSpPr txBox="1">
            <a:spLocks/>
          </p:cNvSpPr>
          <p:nvPr/>
        </p:nvSpPr>
        <p:spPr>
          <a:xfrm>
            <a:off x="795130" y="1535296"/>
            <a:ext cx="5216056" cy="11142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a:t>答辩人</a:t>
            </a:r>
            <a:r>
              <a:rPr lang="zh-CN" altLang="en-US" smtClean="0"/>
              <a:t>、旁听人员远程参会，答辩委员现场审议</a:t>
            </a:r>
            <a:endParaRPr lang="zh-CN" altLang="en-US" dirty="0"/>
          </a:p>
        </p:txBody>
      </p:sp>
      <p:pic>
        <p:nvPicPr>
          <p:cNvPr id="8"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p:nvPicPr>
        <p:blipFill>
          <a:blip r:embed="rId5" cstate="print">
            <a:extLst>
              <a:ext uri="{28A0092B-C50C-407E-A947-70E740481C1C}">
                <a14:useLocalDpi xmlns:a14="http://schemas.microsoft.com/office/drawing/2010/main" val="0"/>
              </a:ext>
            </a:extLst>
          </a:blip>
          <a:stretch>
            <a:fillRect/>
          </a:stretch>
        </p:blipFill>
        <p:spPr>
          <a:xfrm>
            <a:off x="6194166" y="2764219"/>
            <a:ext cx="5333101" cy="3655193"/>
          </a:xfrm>
          <a:prstGeom prst="rect">
            <a:avLst/>
          </a:prstGeom>
          <a:ln>
            <a:noFill/>
          </a:ln>
          <a:effectLst>
            <a:outerShdw blurRad="292100" dist="139700" dir="2700000" algn="tl" rotWithShape="0">
              <a:srgbClr val="333333">
                <a:alpha val="65000"/>
              </a:srgbClr>
            </a:outerShdw>
          </a:effectLst>
        </p:spPr>
      </p:pic>
      <p:sp>
        <p:nvSpPr>
          <p:cNvPr id="10" name="标题 1"/>
          <p:cNvSpPr txBox="1">
            <a:spLocks/>
          </p:cNvSpPr>
          <p:nvPr/>
        </p:nvSpPr>
        <p:spPr>
          <a:xfrm>
            <a:off x="6938464" y="1535296"/>
            <a:ext cx="4415336" cy="11142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a:t>答辩人</a:t>
            </a:r>
            <a:r>
              <a:rPr lang="zh-CN" altLang="en-US" smtClean="0"/>
              <a:t>、答辩委员、旁听人员都远程参会</a:t>
            </a:r>
            <a:endParaRPr lang="zh-CN" altLang="en-US" dirty="0"/>
          </a:p>
        </p:txBody>
      </p:sp>
      <p:sp>
        <p:nvSpPr>
          <p:cNvPr id="5" name="椭圆 4"/>
          <p:cNvSpPr/>
          <p:nvPr/>
        </p:nvSpPr>
        <p:spPr>
          <a:xfrm>
            <a:off x="2448910" y="902441"/>
            <a:ext cx="1713187" cy="7064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模式</a:t>
            </a:r>
            <a:r>
              <a:rPr lang="en-US" altLang="zh-CN" sz="2400" b="1" dirty="0" smtClean="0"/>
              <a:t>1</a:t>
            </a:r>
            <a:endParaRPr lang="zh-CN" altLang="en-US" sz="2400" b="1" dirty="0"/>
          </a:p>
        </p:txBody>
      </p:sp>
      <p:sp>
        <p:nvSpPr>
          <p:cNvPr id="11" name="椭圆 10"/>
          <p:cNvSpPr/>
          <p:nvPr/>
        </p:nvSpPr>
        <p:spPr>
          <a:xfrm>
            <a:off x="8004122" y="897786"/>
            <a:ext cx="1713187" cy="7064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模式</a:t>
            </a:r>
            <a:r>
              <a:rPr lang="en-US" altLang="zh-CN" sz="2400" b="1" dirty="0" smtClean="0"/>
              <a:t>2</a:t>
            </a:r>
            <a:endParaRPr lang="zh-CN" altLang="en-US" sz="2400" b="1" dirty="0"/>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07" y="2764219"/>
            <a:ext cx="5334000"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193264"/>
      </p:ext>
    </p:extLst>
  </p:cSld>
  <p:clrMapOvr>
    <a:masterClrMapping/>
  </p:clrMapOvr>
  <mc:AlternateContent xmlns:mc="http://schemas.openxmlformats.org/markup-compatibility/2006" xmlns:p14="http://schemas.microsoft.com/office/powerpoint/2010/main">
    <mc:Choice Requires="p14">
      <p:transition spd="med" p14:dur="700" advTm="98340">
        <p:fade/>
      </p:transition>
    </mc:Choice>
    <mc:Fallback xmlns="">
      <p:transition spd="med" advTm="9834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solidFill>
                  <a:srgbClr val="071F65"/>
                </a:solidFill>
              </a:rPr>
              <a:t>2.</a:t>
            </a:r>
            <a:r>
              <a:rPr lang="zh-CN" altLang="en-US">
                <a:solidFill>
                  <a:srgbClr val="071F65"/>
                </a:solidFill>
              </a:rPr>
              <a:t> 设备推荐</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占位符 32" descr="教师">
            <a:extLst>
              <a:ext uri="{FF2B5EF4-FFF2-40B4-BE49-F238E27FC236}">
                <a16:creationId xmlns:a16="http://schemas.microsoft.com/office/drawing/2014/main" id="{DDFE365F-F609-43BD-AA8F-F26828263D0D}"/>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p:blipFill>
        <p:spPr>
          <a:xfrm>
            <a:off x="2353718" y="1083470"/>
            <a:ext cx="1225065" cy="1225065"/>
          </a:xfrm>
          <a:prstGeom prst="rect">
            <a:avLst/>
          </a:prstGeom>
        </p:spPr>
      </p:pic>
      <p:sp>
        <p:nvSpPr>
          <p:cNvPr id="17" name="文本占位符 17">
            <a:extLst>
              <a:ext uri="{FF2B5EF4-FFF2-40B4-BE49-F238E27FC236}">
                <a16:creationId xmlns:a16="http://schemas.microsoft.com/office/drawing/2014/main" id="{EF1735BC-D84A-49D9-A1F5-98B0F92CC4E6}"/>
              </a:ext>
            </a:extLst>
          </p:cNvPr>
          <p:cNvSpPr txBox="1">
            <a:spLocks/>
          </p:cNvSpPr>
          <p:nvPr/>
        </p:nvSpPr>
        <p:spPr>
          <a:xfrm>
            <a:off x="2071453" y="2651714"/>
            <a:ext cx="2160587"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a:solidFill>
                  <a:sysClr val="windowText" lastClr="000000">
                    <a:lumMod val="75000"/>
                    <a:lumOff val="25000"/>
                  </a:sysClr>
                </a:solidFill>
              </a:rPr>
              <a:t>答辩</a:t>
            </a:r>
            <a:r>
              <a:rPr lang="zh-CN" altLang="en-US" sz="2400" smtClean="0">
                <a:solidFill>
                  <a:sysClr val="windowText" lastClr="000000">
                    <a:lumMod val="75000"/>
                    <a:lumOff val="25000"/>
                  </a:sysClr>
                </a:solidFill>
              </a:rPr>
              <a:t>人</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18" name="文本占位符 14">
            <a:extLst>
              <a:ext uri="{FF2B5EF4-FFF2-40B4-BE49-F238E27FC236}">
                <a16:creationId xmlns:a16="http://schemas.microsoft.com/office/drawing/2014/main" id="{FC7A0458-F32A-49CF-9495-28592AEBA2F4}"/>
              </a:ext>
            </a:extLst>
          </p:cNvPr>
          <p:cNvSpPr txBox="1">
            <a:spLocks/>
          </p:cNvSpPr>
          <p:nvPr/>
        </p:nvSpPr>
        <p:spPr>
          <a:xfrm>
            <a:off x="2071452" y="3240493"/>
            <a:ext cx="2160588" cy="62939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6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笔记本</a:t>
            </a:r>
            <a:r>
              <a:rPr kumimoji="0" lang="zh-CN" altLang="en-US" sz="1600" b="1" i="0" u="none" strike="noStrike" kern="120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rPr>
              <a:t>电脑</a:t>
            </a:r>
            <a:endPar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cxnSp>
        <p:nvCxnSpPr>
          <p:cNvPr id="19" name="直接连接符​​(S) 25" descr="幻灯片上的第一条分隔线">
            <a:extLst>
              <a:ext uri="{FF2B5EF4-FFF2-40B4-BE49-F238E27FC236}">
                <a16:creationId xmlns:a16="http://schemas.microsoft.com/office/drawing/2014/main" id="{52BF77C5-A7CF-41B3-839E-3BF2943DD0CE}"/>
              </a:ext>
              <a:ext uri="{C183D7F6-B498-43B3-948B-1728B52AA6E4}">
                <adec:decorative xmlns:adec="http://schemas.microsoft.com/office/drawing/2017/decorative" xmlns="" val="1"/>
              </a:ext>
            </a:extLst>
          </p:cNvPr>
          <p:cNvCxnSpPr>
            <a:cxnSpLocks/>
          </p:cNvCxnSpPr>
          <p:nvPr/>
        </p:nvCxnSpPr>
        <p:spPr>
          <a:xfrm>
            <a:off x="4626292" y="758921"/>
            <a:ext cx="0" cy="1487495"/>
          </a:xfrm>
          <a:prstGeom prst="line">
            <a:avLst/>
          </a:prstGeom>
          <a:noFill/>
          <a:ln w="6350" cap="flat" cmpd="sng" algn="ctr">
            <a:solidFill>
              <a:sysClr val="window" lastClr="FFFFFF">
                <a:lumMod val="95000"/>
              </a:sysClr>
            </a:solidFill>
            <a:prstDash val="solid"/>
            <a:miter lim="800000"/>
          </a:ln>
          <a:effectLst/>
        </p:spPr>
      </p:cxnSp>
      <p:pic>
        <p:nvPicPr>
          <p:cNvPr id="20" name="图片占位符 34" descr="团队">
            <a:extLst>
              <a:ext uri="{FF2B5EF4-FFF2-40B4-BE49-F238E27FC236}">
                <a16:creationId xmlns:a16="http://schemas.microsoft.com/office/drawing/2014/main" id="{29D864EF-7534-4411-9666-4707F93191F9}"/>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p:blipFill>
        <p:spPr>
          <a:xfrm>
            <a:off x="8490132" y="1075630"/>
            <a:ext cx="1119591" cy="1119591"/>
          </a:xfrm>
          <a:prstGeom prst="rect">
            <a:avLst/>
          </a:prstGeom>
        </p:spPr>
      </p:pic>
      <p:sp>
        <p:nvSpPr>
          <p:cNvPr id="21" name="文本占位符 18">
            <a:extLst>
              <a:ext uri="{FF2B5EF4-FFF2-40B4-BE49-F238E27FC236}">
                <a16:creationId xmlns:a16="http://schemas.microsoft.com/office/drawing/2014/main" id="{015436B2-77D6-4D3F-8744-02853C3A274C}"/>
              </a:ext>
            </a:extLst>
          </p:cNvPr>
          <p:cNvSpPr txBox="1">
            <a:spLocks/>
          </p:cNvSpPr>
          <p:nvPr/>
        </p:nvSpPr>
        <p:spPr>
          <a:xfrm>
            <a:off x="5020543" y="2651714"/>
            <a:ext cx="2160588"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dirty="0">
                <a:solidFill>
                  <a:sysClr val="windowText" lastClr="000000">
                    <a:lumMod val="75000"/>
                    <a:lumOff val="25000"/>
                  </a:sysClr>
                </a:solidFill>
              </a:rPr>
              <a:t>答辩秘书</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22" name="文本占位符 15">
            <a:extLst>
              <a:ext uri="{FF2B5EF4-FFF2-40B4-BE49-F238E27FC236}">
                <a16:creationId xmlns:a16="http://schemas.microsoft.com/office/drawing/2014/main" id="{BFEB8D05-C4DC-4D45-A8B0-4428698040AB}"/>
              </a:ext>
            </a:extLst>
          </p:cNvPr>
          <p:cNvSpPr txBox="1">
            <a:spLocks/>
          </p:cNvSpPr>
          <p:nvPr/>
        </p:nvSpPr>
        <p:spPr>
          <a:xfrm>
            <a:off x="5020543" y="3240493"/>
            <a:ext cx="2160588" cy="90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b="1" dirty="0">
                <a:solidFill>
                  <a:srgbClr val="C00000"/>
                </a:solidFill>
                <a:latin typeface="微软雅黑" panose="020B0503020204020204" pitchFamily="34" charset="-122"/>
                <a:ea typeface="微软雅黑" panose="020B0503020204020204" pitchFamily="34" charset="-122"/>
              </a:rPr>
              <a:t>笔记本电脑</a:t>
            </a:r>
          </a:p>
        </p:txBody>
      </p:sp>
      <p:cxnSp>
        <p:nvCxnSpPr>
          <p:cNvPr id="23" name="直接连接符​​(S) 26" descr="幻灯片上的第二条分隔线">
            <a:extLst>
              <a:ext uri="{FF2B5EF4-FFF2-40B4-BE49-F238E27FC236}">
                <a16:creationId xmlns:a16="http://schemas.microsoft.com/office/drawing/2014/main" id="{4C7F0FBB-8F7E-4809-AA84-4F77D116439E}"/>
              </a:ext>
              <a:ext uri="{C183D7F6-B498-43B3-948B-1728B52AA6E4}">
                <adec:decorative xmlns:adec="http://schemas.microsoft.com/office/drawing/2017/decorative" xmlns="" val="1"/>
              </a:ext>
            </a:extLst>
          </p:cNvPr>
          <p:cNvCxnSpPr>
            <a:cxnSpLocks/>
          </p:cNvCxnSpPr>
          <p:nvPr/>
        </p:nvCxnSpPr>
        <p:spPr>
          <a:xfrm>
            <a:off x="7575384" y="758921"/>
            <a:ext cx="0" cy="1487495"/>
          </a:xfrm>
          <a:prstGeom prst="line">
            <a:avLst/>
          </a:prstGeom>
          <a:noFill/>
          <a:ln w="6350" cap="flat" cmpd="sng" algn="ctr">
            <a:solidFill>
              <a:sysClr val="window" lastClr="FFFFFF">
                <a:lumMod val="95000"/>
              </a:sysClr>
            </a:solidFill>
            <a:prstDash val="solid"/>
            <a:miter lim="800000"/>
          </a:ln>
          <a:effectLst/>
        </p:spPr>
      </p:cxnSp>
      <p:pic>
        <p:nvPicPr>
          <p:cNvPr id="24" name="图片占位符 36" descr="图书">
            <a:extLst>
              <a:ext uri="{FF2B5EF4-FFF2-40B4-BE49-F238E27FC236}">
                <a16:creationId xmlns:a16="http://schemas.microsoft.com/office/drawing/2014/main" id="{A3A82211-756C-4184-979C-5420002F8071}"/>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rcRect/>
          <a:stretch/>
        </p:blipFill>
        <p:spPr>
          <a:xfrm>
            <a:off x="5456653" y="1075630"/>
            <a:ext cx="1071222" cy="1071222"/>
          </a:xfrm>
          <a:prstGeom prst="rect">
            <a:avLst/>
          </a:prstGeom>
        </p:spPr>
      </p:pic>
      <p:sp>
        <p:nvSpPr>
          <p:cNvPr id="25" name="文本占位符 19">
            <a:extLst>
              <a:ext uri="{FF2B5EF4-FFF2-40B4-BE49-F238E27FC236}">
                <a16:creationId xmlns:a16="http://schemas.microsoft.com/office/drawing/2014/main" id="{CC9889A9-325A-412C-9CE0-44F85B421B89}"/>
              </a:ext>
            </a:extLst>
          </p:cNvPr>
          <p:cNvSpPr txBox="1">
            <a:spLocks/>
          </p:cNvSpPr>
          <p:nvPr/>
        </p:nvSpPr>
        <p:spPr>
          <a:xfrm>
            <a:off x="7969635" y="2651714"/>
            <a:ext cx="2160587"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dirty="0">
                <a:solidFill>
                  <a:sysClr val="windowText" lastClr="000000">
                    <a:lumMod val="75000"/>
                    <a:lumOff val="25000"/>
                  </a:sysClr>
                </a:solidFill>
              </a:rPr>
              <a:t>答辩委员</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26" name="文本占位符 16">
            <a:extLst>
              <a:ext uri="{FF2B5EF4-FFF2-40B4-BE49-F238E27FC236}">
                <a16:creationId xmlns:a16="http://schemas.microsoft.com/office/drawing/2014/main" id="{61B02380-86E2-479F-BE93-7A7EA97E0CA4}"/>
              </a:ext>
            </a:extLst>
          </p:cNvPr>
          <p:cNvSpPr txBox="1">
            <a:spLocks/>
          </p:cNvSpPr>
          <p:nvPr/>
        </p:nvSpPr>
        <p:spPr>
          <a:xfrm>
            <a:off x="7969634" y="3236028"/>
            <a:ext cx="2160588" cy="90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smtClean="0">
                <a:solidFill>
                  <a:srgbClr val="C00000"/>
                </a:solidFill>
                <a:latin typeface="微软雅黑" panose="020B0503020204020204" pitchFamily="34" charset="-122"/>
                <a:ea typeface="微软雅黑" panose="020B0503020204020204" pitchFamily="34" charset="-122"/>
              </a:rPr>
              <a:t>笔记本电脑</a:t>
            </a:r>
            <a:endParaRPr lang="en-US" altLang="zh-CN" b="1" smtClean="0">
              <a:solidFill>
                <a:srgbClr val="C00000"/>
              </a:solidFill>
              <a:latin typeface="微软雅黑" panose="020B0503020204020204" pitchFamily="34" charset="-122"/>
              <a:ea typeface="微软雅黑" panose="020B0503020204020204" pitchFamily="34" charset="-122"/>
            </a:endParaRPr>
          </a:p>
          <a:p>
            <a:pPr>
              <a:defRPr/>
            </a:pPr>
            <a:r>
              <a:rPr lang="zh-CN" altLang="en-US" b="1" smtClean="0">
                <a:solidFill>
                  <a:srgbClr val="C00000"/>
                </a:solidFill>
                <a:latin typeface="微软雅黑" panose="020B0503020204020204" pitchFamily="34" charset="-122"/>
                <a:ea typeface="微软雅黑" panose="020B0503020204020204" pitchFamily="34" charset="-122"/>
              </a:rPr>
              <a:t>平板电脑、手机</a:t>
            </a:r>
            <a:endParaRPr lang="en-US" altLang="zh-CN" b="1" dirty="0">
              <a:solidFill>
                <a:srgbClr val="C00000"/>
              </a:solidFill>
              <a:latin typeface="微软雅黑" panose="020B0503020204020204" pitchFamily="34" charset="-122"/>
              <a:ea typeface="微软雅黑" panose="020B0503020204020204" pitchFamily="34" charset="-122"/>
            </a:endParaRPr>
          </a:p>
        </p:txBody>
      </p:sp>
      <p:pic>
        <p:nvPicPr>
          <p:cNvPr id="1026" name="Picture 2" descr="https://timgsa.baidu.com/timg?image&amp;quality=80&amp;size=b9999_10000&amp;sec=1583311863387&amp;di=5a6dfc8893fb2f863ee4a9b94c8bec79&amp;imgtype=jpg&amp;src=http%3A%2F%2Fimg1.imgtn.bdimg.com%2Fit%2Fu%3D3916389046%2C1370892252%26fm%3D214%26gp%3D0.jpg">
            <a:extLst>
              <a:ext uri="{FF2B5EF4-FFF2-40B4-BE49-F238E27FC236}">
                <a16:creationId xmlns:a16="http://schemas.microsoft.com/office/drawing/2014/main" id="{833B5123-10D8-460A-AB98-A86570E7D2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51630" y="4075860"/>
            <a:ext cx="2596596" cy="1687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583311886734&amp;di=e8ff95c9f4e2cb36dc91dfb5a025f15f&amp;imgtype=0&amp;src=http%3A%2F%2Fimage2.suning.cn%2Fuimg%2Fb2c%2Fnewcatentries%2F0070066320-000000000188892864_2_800x800.jpg">
            <a:extLst>
              <a:ext uri="{FF2B5EF4-FFF2-40B4-BE49-F238E27FC236}">
                <a16:creationId xmlns:a16="http://schemas.microsoft.com/office/drawing/2014/main" id="{B8D373E8-AEE4-491E-A04F-9FA32807F95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13291" b="10551"/>
          <a:stretch/>
        </p:blipFill>
        <p:spPr bwMode="auto">
          <a:xfrm>
            <a:off x="1843774" y="3896430"/>
            <a:ext cx="2596596" cy="1977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imgsa.baidu.com/timg?image&amp;quality=80&amp;size=b9999_10000&amp;sec=1583312275521&amp;di=6a2f02e34b08973ece77a95a26fe7d83&amp;imgtype=jpg&amp;src=http%3A%2F%2Fimg2.imgtn.bdimg.com%2Fit%2Fu%3D558071537%2C4120991392%26fm%3D214%26gp%3D0.jpg">
            <a:extLst>
              <a:ext uri="{FF2B5EF4-FFF2-40B4-BE49-F238E27FC236}">
                <a16:creationId xmlns:a16="http://schemas.microsoft.com/office/drawing/2014/main" id="{79B62D6B-ECAA-439A-8E9E-902BB7B429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33852" y="4075860"/>
            <a:ext cx="2533967" cy="1687787"/>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p:cNvSpPr txBox="1"/>
          <p:nvPr/>
        </p:nvSpPr>
        <p:spPr>
          <a:xfrm>
            <a:off x="1843774" y="5863921"/>
            <a:ext cx="2676074" cy="932563"/>
          </a:xfrm>
          <a:prstGeom prst="rect">
            <a:avLst/>
          </a:prstGeom>
          <a:noFill/>
          <a:ln>
            <a:solidFill>
              <a:srgbClr val="FF0000"/>
            </a:solidFill>
          </a:ln>
        </p:spPr>
        <p:txBody>
          <a:bodyPr wrap="square" rtlCol="0">
            <a:spAutoFit/>
          </a:bodyPr>
          <a:lstStyle/>
          <a:p>
            <a:pPr>
              <a:lnSpc>
                <a:spcPct val="130000"/>
              </a:lnSpc>
            </a:pPr>
            <a:r>
              <a:rPr lang="zh-CN" altLang="en-US" sz="1400" smtClean="0">
                <a:latin typeface="Arial" panose="020B0604020202020204" pitchFamily="34" charset="0"/>
                <a:ea typeface="微软雅黑" panose="020B0503020204020204" pitchFamily="34" charset="-122"/>
              </a:rPr>
              <a:t>答辩人可以</a:t>
            </a:r>
            <a:r>
              <a:rPr lang="zh-CN" altLang="en-US" sz="1400">
                <a:latin typeface="Arial" panose="020B0604020202020204" pitchFamily="34" charset="0"/>
                <a:ea typeface="微软雅黑" panose="020B0503020204020204" pitchFamily="34" charset="-122"/>
              </a:rPr>
              <a:t>准备一部智能手机（静音状态），打开手机热点，在网络断线时备用。</a:t>
            </a:r>
            <a:endParaRPr lang="zh-CN" altLang="en-US" sz="1400" dirty="0" smtClean="0">
              <a:latin typeface="Arial" panose="020B0604020202020204"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3399131831"/>
      </p:ext>
    </p:extLst>
  </p:cSld>
  <p:clrMapOvr>
    <a:masterClrMapping/>
  </p:clrMapOvr>
  <mc:AlternateContent xmlns:mc="http://schemas.openxmlformats.org/markup-compatibility/2006" xmlns:p14="http://schemas.microsoft.com/office/powerpoint/2010/main">
    <mc:Choice Requires="p14">
      <p:transition spd="med" p14:dur="700" advTm="41166">
        <p:fade/>
      </p:transition>
    </mc:Choice>
    <mc:Fallback xmlns="">
      <p:transition spd="med" advTm="411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、软件安装</a:t>
            </a:r>
            <a:endParaRPr lang="zh-CN" altLang="en-US" dirty="0">
              <a:solidFill>
                <a:srgbClr val="071F65"/>
              </a:solidFill>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a:spLocks/>
          </p:cNvSpPr>
          <p:nvPr/>
        </p:nvSpPr>
        <p:spPr>
          <a:xfrm>
            <a:off x="194812" y="1090874"/>
            <a:ext cx="4652508" cy="69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dirty="0">
                <a:solidFill>
                  <a:srgbClr val="0070C0"/>
                </a:solidFill>
              </a:rPr>
              <a:t>第一步：下载浙大钉</a:t>
            </a:r>
          </a:p>
        </p:txBody>
      </p:sp>
      <p:sp>
        <p:nvSpPr>
          <p:cNvPr id="3" name="矩形 2"/>
          <p:cNvSpPr/>
          <p:nvPr/>
        </p:nvSpPr>
        <p:spPr>
          <a:xfrm>
            <a:off x="602663" y="1889475"/>
            <a:ext cx="4462318"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000" smtClean="0">
                <a:latin typeface="+mn-ea"/>
              </a:rPr>
              <a:t>扫</a:t>
            </a:r>
            <a:r>
              <a:rPr lang="zh-CN" altLang="en-US" sz="2000">
                <a:latin typeface="+mn-ea"/>
              </a:rPr>
              <a:t>码</a:t>
            </a:r>
            <a:r>
              <a:rPr lang="zh-CN" altLang="en-US" sz="2000" smtClean="0">
                <a:latin typeface="+mn-ea"/>
              </a:rPr>
              <a:t>下载</a:t>
            </a:r>
            <a:r>
              <a:rPr lang="zh-CN" altLang="en-US" sz="2000" b="1" smtClean="0">
                <a:latin typeface="+mn-ea"/>
              </a:rPr>
              <a:t>浙大钉</a:t>
            </a:r>
            <a:endParaRPr lang="en-US" altLang="zh-CN" sz="2000" b="1" dirty="0">
              <a:latin typeface="+mn-ea"/>
            </a:endParaRPr>
          </a:p>
          <a:p>
            <a:pPr marL="342900" indent="-342900">
              <a:lnSpc>
                <a:spcPct val="150000"/>
              </a:lnSpc>
              <a:buFont typeface="Arial" panose="020B0604020202020204" pitchFamily="34" charset="0"/>
              <a:buChar char="•"/>
            </a:pPr>
            <a:r>
              <a:rPr lang="zh-CN" altLang="en-US" sz="2000">
                <a:latin typeface="+mn-ea"/>
              </a:rPr>
              <a:t>答辩秘书</a:t>
            </a:r>
            <a:r>
              <a:rPr lang="zh-CN" altLang="en-US" sz="2000" smtClean="0">
                <a:latin typeface="+mn-ea"/>
              </a:rPr>
              <a:t>和答辩人再安装</a:t>
            </a:r>
            <a:r>
              <a:rPr lang="en-US" altLang="zh-CN" sz="2000" b="1">
                <a:latin typeface="+mn-ea"/>
              </a:rPr>
              <a:t>PC</a:t>
            </a:r>
            <a:r>
              <a:rPr lang="zh-CN" altLang="zh-CN" sz="2000" b="1">
                <a:latin typeface="+mn-ea"/>
              </a:rPr>
              <a:t>端</a:t>
            </a:r>
            <a:r>
              <a:rPr lang="zh-CN" altLang="en-US" sz="2000" smtClean="0">
                <a:latin typeface="+mn-ea"/>
              </a:rPr>
              <a:t>钉钉</a:t>
            </a:r>
            <a:endParaRPr lang="en-US" altLang="zh-CN" sz="2000" smtClean="0">
              <a:latin typeface="+mn-ea"/>
            </a:endParaRPr>
          </a:p>
          <a:p>
            <a:pPr marL="342900" indent="-342900">
              <a:lnSpc>
                <a:spcPct val="150000"/>
              </a:lnSpc>
              <a:buFont typeface="Arial" panose="020B0604020202020204" pitchFamily="34" charset="0"/>
              <a:buChar char="•"/>
            </a:pPr>
            <a:r>
              <a:rPr lang="zh-CN" altLang="en-US" sz="2000" b="1" smtClean="0">
                <a:latin typeface="+mn-ea"/>
              </a:rPr>
              <a:t>非</a:t>
            </a:r>
            <a:r>
              <a:rPr lang="zh-CN" altLang="en-US" sz="2000" b="1">
                <a:latin typeface="+mn-ea"/>
              </a:rPr>
              <a:t>浙大</a:t>
            </a:r>
            <a:r>
              <a:rPr lang="zh-CN" altLang="en-US" sz="2000" smtClean="0">
                <a:latin typeface="+mn-ea"/>
              </a:rPr>
              <a:t>老师</a:t>
            </a:r>
            <a:r>
              <a:rPr lang="zh-CN" altLang="en-US" sz="2000">
                <a:latin typeface="+mn-ea"/>
              </a:rPr>
              <a:t>安装</a:t>
            </a:r>
            <a:r>
              <a:rPr lang="zh-CN" altLang="en-US" sz="2000" b="1" smtClean="0">
                <a:latin typeface="+mn-ea"/>
              </a:rPr>
              <a:t>钉钉</a:t>
            </a:r>
            <a:endParaRPr lang="zh-CN" altLang="en-US" sz="2000" b="1">
              <a:latin typeface="+mn-ea"/>
            </a:endParaRPr>
          </a:p>
        </p:txBody>
      </p:sp>
      <p:pic>
        <p:nvPicPr>
          <p:cNvPr id="9" name="图片 8"/>
          <p:cNvPicPr/>
          <p:nvPr/>
        </p:nvPicPr>
        <p:blipFill>
          <a:blip r:embed="rId5" cstate="print">
            <a:extLst>
              <a:ext uri="{28A0092B-C50C-407E-A947-70E740481C1C}">
                <a14:useLocalDpi xmlns:a14="http://schemas.microsoft.com/office/drawing/2010/main" val="0"/>
              </a:ext>
            </a:extLst>
          </a:blip>
          <a:stretch>
            <a:fillRect/>
          </a:stretch>
        </p:blipFill>
        <p:spPr>
          <a:xfrm>
            <a:off x="602663" y="3341138"/>
            <a:ext cx="3271486" cy="3283143"/>
          </a:xfrm>
          <a:prstGeom prst="rect">
            <a:avLst/>
          </a:prstGeom>
        </p:spPr>
      </p:pic>
      <p:sp>
        <p:nvSpPr>
          <p:cNvPr id="11" name="标题 1"/>
          <p:cNvSpPr txBox="1">
            <a:spLocks/>
          </p:cNvSpPr>
          <p:nvPr/>
        </p:nvSpPr>
        <p:spPr>
          <a:xfrm>
            <a:off x="5752362" y="1090874"/>
            <a:ext cx="4652508" cy="69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dirty="0">
                <a:solidFill>
                  <a:srgbClr val="0070C0"/>
                </a:solidFill>
              </a:rPr>
              <a:t>第二步：用户注册</a:t>
            </a:r>
          </a:p>
        </p:txBody>
      </p:sp>
      <p:sp>
        <p:nvSpPr>
          <p:cNvPr id="8" name="矩形 7"/>
          <p:cNvSpPr/>
          <p:nvPr/>
        </p:nvSpPr>
        <p:spPr>
          <a:xfrm>
            <a:off x="6199985" y="1889475"/>
            <a:ext cx="4574865" cy="646331"/>
          </a:xfrm>
          <a:prstGeom prst="rect">
            <a:avLst/>
          </a:prstGeom>
        </p:spPr>
        <p:txBody>
          <a:bodyPr wrap="square">
            <a:spAutoFit/>
          </a:bodyPr>
          <a:lstStyle/>
          <a:p>
            <a:r>
              <a:rPr lang="zh-CN" altLang="en-US" dirty="0"/>
              <a:t>激活并登录浙大钉</a:t>
            </a:r>
            <a:r>
              <a:rPr lang="en-US" altLang="zh-CN" dirty="0"/>
              <a:t>APP</a:t>
            </a:r>
            <a:r>
              <a:rPr lang="zh-CN" altLang="en-US" dirty="0"/>
              <a:t>（很重要）</a:t>
            </a:r>
          </a:p>
          <a:p>
            <a:r>
              <a:rPr lang="zh-CN" altLang="en-US" dirty="0"/>
              <a:t>打开浙大钉，点击用户注册，按步骤激活；</a:t>
            </a:r>
          </a:p>
        </p:txBody>
      </p:sp>
      <p:pic>
        <p:nvPicPr>
          <p:cNvPr id="13" name="图片 12"/>
          <p:cNvPicPr/>
          <p:nvPr/>
        </p:nvPicPr>
        <p:blipFill>
          <a:blip r:embed="rId6">
            <a:extLst>
              <a:ext uri="{28A0092B-C50C-407E-A947-70E740481C1C}">
                <a14:useLocalDpi xmlns:a14="http://schemas.microsoft.com/office/drawing/2010/main" val="0"/>
              </a:ext>
            </a:extLst>
          </a:blip>
          <a:stretch>
            <a:fillRect/>
          </a:stretch>
        </p:blipFill>
        <p:spPr>
          <a:xfrm>
            <a:off x="5171405" y="2696560"/>
            <a:ext cx="6632027" cy="3560785"/>
          </a:xfrm>
          <a:prstGeom prst="rect">
            <a:avLst/>
          </a:prstGeom>
        </p:spPr>
      </p:pic>
      <p:sp>
        <p:nvSpPr>
          <p:cNvPr id="14" name="矩形 13"/>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1981495"/>
      </p:ext>
    </p:extLst>
  </p:cSld>
  <p:clrMapOvr>
    <a:masterClrMapping/>
  </p:clrMapOvr>
  <mc:AlternateContent xmlns:mc="http://schemas.openxmlformats.org/markup-compatibility/2006" xmlns:p14="http://schemas.microsoft.com/office/powerpoint/2010/main">
    <mc:Choice Requires="p14">
      <p:transition spd="med" p14:dur="700" advTm="45547">
        <p:fade/>
      </p:transition>
    </mc:Choice>
    <mc:Fallback xmlns="">
      <p:transition spd="med" advTm="455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a:extLst>
              <a:ext uri="{FF2B5EF4-FFF2-40B4-BE49-F238E27FC236}">
                <a16:creationId xmlns:a16="http://schemas.microsoft.com/office/drawing/2014/main" id="{F3E74923-E89B-445E-9A1B-B005DA380FCA}"/>
              </a:ext>
            </a:extLst>
          </p:cNvPr>
          <p:cNvSpPr/>
          <p:nvPr/>
        </p:nvSpPr>
        <p:spPr>
          <a:xfrm>
            <a:off x="451090" y="975872"/>
            <a:ext cx="2300717" cy="130414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normAutofit/>
          </a:bodyPr>
          <a:lstStyle/>
          <a:p>
            <a:r>
              <a:rPr lang="en-US" altLang="zh-CN"/>
              <a:t>4</a:t>
            </a:r>
            <a:r>
              <a:rPr lang="zh-CN" altLang="en-US"/>
              <a:t>、组建群组</a:t>
            </a:r>
            <a:endParaRPr lang="zh-CN" altLang="en-US" dirty="0">
              <a:solidFill>
                <a:srgbClr val="071F65"/>
              </a:solidFill>
            </a:endParaRPr>
          </a:p>
        </p:txBody>
      </p:sp>
      <p:sp>
        <p:nvSpPr>
          <p:cNvPr id="4" name="幻灯片编号占位符 3"/>
          <p:cNvSpPr>
            <a:spLocks noGrp="1"/>
          </p:cNvSpPr>
          <p:nvPr>
            <p:ph type="sldNum" sz="quarter" idx="12"/>
          </p:nvPr>
        </p:nvSpPr>
        <p:spPr>
          <a:xfrm>
            <a:off x="10518912" y="591903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DA680B-B80A-2545-AB30-B9870FE9052E}" type="slidenum">
              <a:rPr kumimoji="0" lang="zh-CN" altLang="en-US" sz="1200" b="0" i="0" u="none" strike="noStrike" kern="1200" cap="none" spc="0" normalizeH="0" baseline="0" noProof="0" smtClean="0">
                <a:ln>
                  <a:noFill/>
                </a:ln>
                <a:solidFill>
                  <a:srgbClr val="3D3F41">
                    <a:tint val="75000"/>
                  </a:srgbClr>
                </a:solidFill>
                <a:effectLst/>
                <a:uLnTx/>
                <a:uFillTx/>
                <a:latin typeface="Arial"/>
                <a:ea typeface="微软雅黑"/>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srgbClr val="3D3F41">
                  <a:tint val="75000"/>
                </a:srgbClr>
              </a:solidFill>
              <a:effectLst/>
              <a:uLnTx/>
              <a:uFillTx/>
              <a:latin typeface="Arial"/>
              <a:ea typeface="微软雅黑"/>
              <a:cs typeface="+mn-cs"/>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6"/>
          <a:srcRect r="71176"/>
          <a:stretch/>
        </p:blipFill>
        <p:spPr>
          <a:xfrm>
            <a:off x="3249464" y="1335652"/>
            <a:ext cx="2300717" cy="4572000"/>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rotWithShape="1">
          <a:blip r:embed="rId7"/>
          <a:srcRect r="50446"/>
          <a:stretch/>
        </p:blipFill>
        <p:spPr>
          <a:xfrm>
            <a:off x="5773302" y="1347030"/>
            <a:ext cx="2869765" cy="4572000"/>
          </a:xfrm>
          <a:prstGeom prst="rect">
            <a:avLst/>
          </a:prstGeom>
          <a:ln>
            <a:noFill/>
          </a:ln>
          <a:effectLst>
            <a:outerShdw blurRad="190500" algn="tl" rotWithShape="0">
              <a:srgbClr val="000000">
                <a:alpha val="70000"/>
              </a:srgbClr>
            </a:outerShdw>
          </a:effectLst>
        </p:spPr>
      </p:pic>
      <p:sp>
        <p:nvSpPr>
          <p:cNvPr id="28" name="文本框 27"/>
          <p:cNvSpPr txBox="1"/>
          <p:nvPr/>
        </p:nvSpPr>
        <p:spPr>
          <a:xfrm>
            <a:off x="5070448" y="1498156"/>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1</a:t>
            </a:r>
            <a:endParaRPr lang="zh-CN" altLang="en-US" sz="2400" b="1" dirty="0">
              <a:solidFill>
                <a:srgbClr val="FF0000"/>
              </a:solidFill>
              <a:effectLst>
                <a:outerShdw blurRad="38100" dist="38100" dir="2700000" algn="tl">
                  <a:srgbClr val="000000">
                    <a:alpha val="43137"/>
                  </a:srgbClr>
                </a:outerShdw>
              </a:effectLst>
            </a:endParaRPr>
          </a:p>
        </p:txBody>
      </p:sp>
      <p:sp>
        <p:nvSpPr>
          <p:cNvPr id="31" name="文本框 30"/>
          <p:cNvSpPr txBox="1"/>
          <p:nvPr/>
        </p:nvSpPr>
        <p:spPr>
          <a:xfrm>
            <a:off x="5049112" y="2263352"/>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2</a:t>
            </a:r>
            <a:endParaRPr lang="zh-CN" altLang="en-US" sz="2400" b="1" dirty="0">
              <a:solidFill>
                <a:srgbClr val="FF0000"/>
              </a:solidFill>
              <a:effectLst>
                <a:outerShdw blurRad="38100" dist="38100" dir="2700000" algn="tl">
                  <a:srgbClr val="000000">
                    <a:alpha val="43137"/>
                  </a:srgbClr>
                </a:outerShdw>
              </a:effectLst>
            </a:endParaRPr>
          </a:p>
        </p:txBody>
      </p:sp>
      <p:sp>
        <p:nvSpPr>
          <p:cNvPr id="36" name="文本框 35"/>
          <p:cNvSpPr txBox="1"/>
          <p:nvPr/>
        </p:nvSpPr>
        <p:spPr>
          <a:xfrm>
            <a:off x="7204948" y="1801687"/>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3</a:t>
            </a:r>
            <a:endParaRPr lang="zh-CN" altLang="en-US" sz="2400" b="1" dirty="0">
              <a:solidFill>
                <a:srgbClr val="FF0000"/>
              </a:solidFill>
              <a:effectLst>
                <a:outerShdw blurRad="38100" dist="38100" dir="2700000" algn="tl">
                  <a:srgbClr val="000000">
                    <a:alpha val="43137"/>
                  </a:srgbClr>
                </a:outerShdw>
              </a:effectLst>
            </a:endParaRPr>
          </a:p>
        </p:txBody>
      </p:sp>
      <p:sp>
        <p:nvSpPr>
          <p:cNvPr id="38" name="文本框 37"/>
          <p:cNvSpPr txBox="1"/>
          <p:nvPr/>
        </p:nvSpPr>
        <p:spPr>
          <a:xfrm>
            <a:off x="7578694" y="4101419"/>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4</a:t>
            </a:r>
            <a:endParaRPr lang="zh-CN" altLang="en-US" sz="2400" b="1" dirty="0">
              <a:solidFill>
                <a:srgbClr val="FF0000"/>
              </a:solidFill>
              <a:effectLst>
                <a:outerShdw blurRad="38100" dist="38100" dir="2700000" algn="tl">
                  <a:srgbClr val="000000">
                    <a:alpha val="43137"/>
                  </a:srgbClr>
                </a:outerShdw>
              </a:effectLst>
            </a:endParaRPr>
          </a:p>
        </p:txBody>
      </p:sp>
      <p:sp>
        <p:nvSpPr>
          <p:cNvPr id="41" name="文本框 40"/>
          <p:cNvSpPr txBox="1"/>
          <p:nvPr/>
        </p:nvSpPr>
        <p:spPr>
          <a:xfrm>
            <a:off x="7578694" y="4882461"/>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5</a:t>
            </a:r>
            <a:endParaRPr lang="zh-CN" altLang="en-US" sz="2400" b="1" dirty="0">
              <a:solidFill>
                <a:srgbClr val="FF0000"/>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8"/>
          <a:stretch>
            <a:fillRect/>
          </a:stretch>
        </p:blipFill>
        <p:spPr>
          <a:xfrm>
            <a:off x="8984125" y="1347030"/>
            <a:ext cx="2906387" cy="4577560"/>
          </a:xfrm>
          <a:prstGeom prst="rect">
            <a:avLst/>
          </a:prstGeom>
          <a:ln>
            <a:noFill/>
          </a:ln>
          <a:effectLst>
            <a:outerShdw blurRad="190500" algn="tl" rotWithShape="0">
              <a:srgbClr val="000000">
                <a:alpha val="70000"/>
              </a:srgbClr>
            </a:outerShdw>
          </a:effectLst>
        </p:spPr>
      </p:pic>
      <p:sp>
        <p:nvSpPr>
          <p:cNvPr id="21" name="文本框 20"/>
          <p:cNvSpPr txBox="1"/>
          <p:nvPr/>
        </p:nvSpPr>
        <p:spPr>
          <a:xfrm>
            <a:off x="11118987" y="1678413"/>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6</a:t>
            </a:r>
            <a:endParaRPr lang="zh-CN" altLang="en-US" sz="2400" b="1" dirty="0">
              <a:solidFill>
                <a:srgbClr val="FF0000"/>
              </a:solidFill>
              <a:effectLst>
                <a:outerShdw blurRad="38100" dist="38100" dir="2700000" algn="tl">
                  <a:srgbClr val="000000">
                    <a:alpha val="43137"/>
                  </a:srgbClr>
                </a:outerShdw>
              </a:effectLst>
            </a:endParaRPr>
          </a:p>
        </p:txBody>
      </p:sp>
      <p:sp>
        <p:nvSpPr>
          <p:cNvPr id="22" name="文本框 21"/>
          <p:cNvSpPr txBox="1"/>
          <p:nvPr/>
        </p:nvSpPr>
        <p:spPr>
          <a:xfrm>
            <a:off x="11118987" y="3244823"/>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7</a:t>
            </a:r>
            <a:endParaRPr lang="zh-CN" altLang="en-US" sz="2400" b="1" dirty="0">
              <a:solidFill>
                <a:srgbClr val="FF0000"/>
              </a:solidFill>
              <a:effectLst>
                <a:outerShdw blurRad="38100" dist="38100" dir="2700000" algn="tl">
                  <a:srgbClr val="000000">
                    <a:alpha val="43137"/>
                  </a:srgbClr>
                </a:outerShdw>
              </a:effectLst>
            </a:endParaRPr>
          </a:p>
        </p:txBody>
      </p:sp>
      <p:sp>
        <p:nvSpPr>
          <p:cNvPr id="24" name="文本框 23"/>
          <p:cNvSpPr txBox="1"/>
          <p:nvPr/>
        </p:nvSpPr>
        <p:spPr>
          <a:xfrm>
            <a:off x="11118987" y="3890955"/>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8</a:t>
            </a:r>
            <a:endParaRPr lang="zh-CN" altLang="en-US" sz="2400" b="1" dirty="0">
              <a:solidFill>
                <a:srgbClr val="FF0000"/>
              </a:solidFill>
              <a:effectLst>
                <a:outerShdw blurRad="38100" dist="38100" dir="2700000" algn="tl">
                  <a:srgbClr val="000000">
                    <a:alpha val="43137"/>
                  </a:srgbClr>
                </a:outerShdw>
              </a:effectLst>
            </a:endParaRPr>
          </a:p>
        </p:txBody>
      </p:sp>
      <p:sp>
        <p:nvSpPr>
          <p:cNvPr id="6" name="文本框 5"/>
          <p:cNvSpPr txBox="1"/>
          <p:nvPr/>
        </p:nvSpPr>
        <p:spPr>
          <a:xfrm>
            <a:off x="143996" y="2210105"/>
            <a:ext cx="2856639" cy="4462760"/>
          </a:xfrm>
          <a:prstGeom prst="rect">
            <a:avLst/>
          </a:prstGeom>
          <a:noFill/>
        </p:spPr>
        <p:txBody>
          <a:bodyPr wrap="square" rtlCol="0">
            <a:spAutoFit/>
          </a:bodyPr>
          <a:lstStyle/>
          <a:p>
            <a:pPr algn="just">
              <a:lnSpc>
                <a:spcPct val="130000"/>
              </a:lnSpc>
              <a:spcAft>
                <a:spcPts val="1200"/>
              </a:spcAft>
            </a:pPr>
            <a:r>
              <a:rPr lang="en-US" altLang="zh-CN" b="1" dirty="0">
                <a:latin typeface="+mn-ea"/>
              </a:rPr>
              <a:t>1. </a:t>
            </a:r>
            <a:r>
              <a:rPr lang="zh-CN" altLang="en-US" dirty="0">
                <a:latin typeface="+mn-ea"/>
              </a:rPr>
              <a:t>校外或者没有通过浙大验证的参会人员，请先</a:t>
            </a:r>
            <a:r>
              <a:rPr lang="zh-CN" altLang="en-US" b="1" dirty="0">
                <a:latin typeface="+mn-ea"/>
              </a:rPr>
              <a:t>加答辩秘书为好友</a:t>
            </a:r>
            <a:r>
              <a:rPr lang="zh-CN" altLang="en-US" dirty="0">
                <a:latin typeface="+mn-ea"/>
              </a:rPr>
              <a:t>。</a:t>
            </a:r>
            <a:endParaRPr lang="en-US" altLang="zh-CN" dirty="0">
              <a:latin typeface="+mn-ea"/>
            </a:endParaRPr>
          </a:p>
          <a:p>
            <a:pPr algn="just">
              <a:lnSpc>
                <a:spcPct val="130000"/>
              </a:lnSpc>
              <a:spcAft>
                <a:spcPts val="1200"/>
              </a:spcAft>
            </a:pPr>
            <a:r>
              <a:rPr lang="en-US" altLang="zh-CN" b="1" dirty="0">
                <a:latin typeface="+mn-ea"/>
              </a:rPr>
              <a:t>2. </a:t>
            </a:r>
            <a:r>
              <a:rPr lang="zh-CN" altLang="en-US" dirty="0">
                <a:latin typeface="+mn-ea"/>
              </a:rPr>
              <a:t>群的类型选择</a:t>
            </a:r>
            <a:r>
              <a:rPr lang="zh-CN" altLang="en-US" b="1" dirty="0">
                <a:solidFill>
                  <a:srgbClr val="FF0000"/>
                </a:solidFill>
                <a:latin typeface="+mn-ea"/>
              </a:rPr>
              <a:t>普通群</a:t>
            </a:r>
            <a:r>
              <a:rPr lang="zh-CN" altLang="en-US" dirty="0">
                <a:latin typeface="+mn-ea"/>
              </a:rPr>
              <a:t>。</a:t>
            </a:r>
            <a:endParaRPr lang="en-US" altLang="zh-CN" dirty="0">
              <a:latin typeface="+mn-ea"/>
            </a:endParaRPr>
          </a:p>
          <a:p>
            <a:pPr>
              <a:lnSpc>
                <a:spcPct val="130000"/>
              </a:lnSpc>
              <a:spcAft>
                <a:spcPts val="1200"/>
              </a:spcAft>
            </a:pPr>
            <a:r>
              <a:rPr lang="en-US" altLang="zh-CN" b="1">
                <a:latin typeface="+mn-ea"/>
              </a:rPr>
              <a:t>3</a:t>
            </a:r>
            <a:r>
              <a:rPr lang="en-US" altLang="zh-CN" b="1" smtClean="0">
                <a:latin typeface="+mn-ea"/>
              </a:rPr>
              <a:t>.</a:t>
            </a:r>
            <a:r>
              <a:rPr lang="zh-CN" altLang="en-US" smtClean="0">
                <a:latin typeface="+mn-ea"/>
              </a:rPr>
              <a:t>如答辩人和</a:t>
            </a:r>
            <a:r>
              <a:rPr lang="zh-CN" altLang="en-US">
                <a:latin typeface="+mn-ea"/>
              </a:rPr>
              <a:t>旁听人员很多，建议建两个群：</a:t>
            </a:r>
            <a:endParaRPr lang="en-US" altLang="zh-CN">
              <a:latin typeface="+mn-ea"/>
            </a:endParaRPr>
          </a:p>
          <a:p>
            <a:pPr marL="269875" lvl="1" indent="-269875">
              <a:lnSpc>
                <a:spcPct val="130000"/>
              </a:lnSpc>
              <a:spcAft>
                <a:spcPts val="1200"/>
              </a:spcAft>
              <a:buFont typeface="Arial" panose="020B0604020202020204" pitchFamily="34" charset="0"/>
              <a:buChar char="•"/>
            </a:pPr>
            <a:r>
              <a:rPr lang="zh-CN" altLang="en-US">
                <a:latin typeface="+mn-ea"/>
              </a:rPr>
              <a:t>答辩</a:t>
            </a:r>
            <a:r>
              <a:rPr lang="zh-CN" altLang="en-US" smtClean="0">
                <a:latin typeface="+mn-ea"/>
              </a:rPr>
              <a:t>委员群</a:t>
            </a:r>
            <a:r>
              <a:rPr lang="zh-CN" altLang="en-US">
                <a:latin typeface="+mn-ea"/>
              </a:rPr>
              <a:t>。</a:t>
            </a:r>
            <a:endParaRPr lang="en-US" altLang="zh-CN">
              <a:latin typeface="+mn-ea"/>
            </a:endParaRPr>
          </a:p>
          <a:p>
            <a:pPr marL="269875" lvl="1" indent="-269875">
              <a:lnSpc>
                <a:spcPct val="130000"/>
              </a:lnSpc>
              <a:spcAft>
                <a:spcPts val="1200"/>
              </a:spcAft>
              <a:buFont typeface="Arial" panose="020B0604020202020204" pitchFamily="34" charset="0"/>
              <a:buChar char="•"/>
            </a:pPr>
            <a:r>
              <a:rPr lang="zh-CN" altLang="en-US" smtClean="0">
                <a:latin typeface="+mn-ea"/>
              </a:rPr>
              <a:t>答辩人和</a:t>
            </a:r>
            <a:r>
              <a:rPr lang="zh-CN" altLang="en-US">
                <a:latin typeface="+mn-ea"/>
              </a:rPr>
              <a:t>旁听人员群。</a:t>
            </a:r>
          </a:p>
          <a:p>
            <a:pPr algn="just">
              <a:lnSpc>
                <a:spcPct val="130000"/>
              </a:lnSpc>
              <a:spcAft>
                <a:spcPts val="1200"/>
              </a:spcAft>
            </a:pPr>
            <a:r>
              <a:rPr lang="zh-CN" altLang="en-US" b="1" smtClean="0">
                <a:latin typeface="+mn-ea"/>
              </a:rPr>
              <a:t>答辩</a:t>
            </a:r>
            <a:r>
              <a:rPr lang="zh-CN" altLang="en-US" b="1" dirty="0">
                <a:latin typeface="+mn-ea"/>
              </a:rPr>
              <a:t>秘书为这两个群的管理员</a:t>
            </a:r>
            <a:r>
              <a:rPr lang="zh-CN" altLang="en-US" dirty="0">
                <a:latin typeface="+mn-ea"/>
              </a:rPr>
              <a:t>。</a:t>
            </a:r>
          </a:p>
        </p:txBody>
      </p:sp>
      <p:sp>
        <p:nvSpPr>
          <p:cNvPr id="7" name="文本框 6"/>
          <p:cNvSpPr txBox="1"/>
          <p:nvPr/>
        </p:nvSpPr>
        <p:spPr>
          <a:xfrm>
            <a:off x="890137" y="1276671"/>
            <a:ext cx="1415772" cy="572464"/>
          </a:xfrm>
          <a:prstGeom prst="rect">
            <a:avLst/>
          </a:prstGeom>
          <a:noFill/>
        </p:spPr>
        <p:txBody>
          <a:bodyPr wrap="none" rtlCol="0">
            <a:spAutoFit/>
          </a:bodyPr>
          <a:lstStyle/>
          <a:p>
            <a:pPr>
              <a:lnSpc>
                <a:spcPct val="130000"/>
              </a:lnSpc>
            </a:pPr>
            <a:r>
              <a:rPr lang="zh-CN" altLang="en-US" sz="2400" b="1" dirty="0">
                <a:solidFill>
                  <a:srgbClr val="C00000"/>
                </a:solidFill>
                <a:latin typeface="Arial" panose="020B0604020202020204" pitchFamily="34" charset="0"/>
                <a:ea typeface="微软雅黑" panose="020B0503020204020204" pitchFamily="34" charset="-122"/>
              </a:rPr>
              <a:t>注意事项</a:t>
            </a:r>
          </a:p>
        </p:txBody>
      </p:sp>
      <p:sp>
        <p:nvSpPr>
          <p:cNvPr id="30" name="文本框 29"/>
          <p:cNvSpPr txBox="1"/>
          <p:nvPr/>
        </p:nvSpPr>
        <p:spPr>
          <a:xfrm>
            <a:off x="11118987" y="4729304"/>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9</a:t>
            </a:r>
            <a:endParaRPr lang="zh-CN" altLang="en-US" sz="2400" b="1" dirty="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93174450"/>
      </p:ext>
    </p:extLst>
  </p:cSld>
  <p:clrMapOvr>
    <a:masterClrMapping/>
  </p:clrMapOvr>
  <mc:AlternateContent xmlns:mc="http://schemas.openxmlformats.org/markup-compatibility/2006" xmlns:p14="http://schemas.microsoft.com/office/powerpoint/2010/main">
    <mc:Choice Requires="p14">
      <p:transition spd="med" p14:dur="700" advTm="117266">
        <p:fade/>
      </p:transition>
    </mc:Choice>
    <mc:Fallback xmlns="">
      <p:transition spd="med" advTm="117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6" grpId="0"/>
      <p:bldP spid="38" grpId="0"/>
      <p:bldP spid="41" grpId="0"/>
      <p:bldP spid="21" grpId="0"/>
      <p:bldP spid="22" grpId="0"/>
      <p:bldP spid="24"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02</a:t>
            </a:r>
            <a:endParaRPr kumimoji="0" lang="zh-CN" altLang="en-US" sz="72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4800" b="1">
                <a:solidFill>
                  <a:srgbClr val="FFFFFF"/>
                </a:solidFill>
                <a:latin typeface="微软雅黑"/>
                <a:ea typeface="微软雅黑"/>
              </a:rPr>
              <a:t>答辩</a:t>
            </a:r>
            <a:r>
              <a:rPr lang="zh-CN" altLang="en-US" sz="4800" b="1" noProof="0">
                <a:solidFill>
                  <a:srgbClr val="FFFFFF"/>
                </a:solidFill>
                <a:latin typeface="微软雅黑"/>
                <a:ea typeface="微软雅黑"/>
              </a:rPr>
              <a:t>阶段</a:t>
            </a:r>
            <a:endParaRPr kumimoji="0" lang="zh-CN" altLang="en-US" sz="4800" b="1" i="0" u="none" strike="noStrike" kern="1200" cap="none" spc="0" normalizeH="0" baseline="0" noProof="0" dirty="0">
              <a:ln>
                <a:noFill/>
              </a:ln>
              <a:solidFill>
                <a:srgbClr val="3D3F41"/>
              </a:solidFill>
              <a:effectLst/>
              <a:uLnTx/>
              <a:uFillTx/>
              <a:latin typeface="Arial"/>
              <a:ea typeface="微软雅黑"/>
              <a:cs typeface="+mn-cs"/>
            </a:endParaRPr>
          </a:p>
        </p:txBody>
      </p:sp>
      <p:pic>
        <p:nvPicPr>
          <p:cNvPr id="10" name="Picture 2" descr="http://www.zju.edu.cn/_upload/article/images/10/24/2b6b60ac47b8aaecf44776ae0e44/65681adb-bc95-4949-9bad-09ed361a1918.png">
            <a:extLst>
              <a:ext uri="{FF2B5EF4-FFF2-40B4-BE49-F238E27FC236}">
                <a16:creationId xmlns:a16="http://schemas.microsoft.com/office/drawing/2014/main" id="{41FF7E68-1B8B-4B46-A2E7-F6B4BC36EBC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64.4|3.6|3.6|1.3|1.1|6.7|1.1|1|1.1"/>
</p:tagLst>
</file>

<file path=ppt/tags/tag3.xml><?xml version="1.0" encoding="utf-8"?>
<p:tagLst xmlns:a="http://schemas.openxmlformats.org/drawingml/2006/main" xmlns:r="http://schemas.openxmlformats.org/officeDocument/2006/relationships" xmlns:p="http://schemas.openxmlformats.org/presentationml/2006/main">
  <p:tag name="REFSHAPE" val="527747156"/>
  <p:tag name="KSO_WM_UNIT_PLACING_PICTURE_USER_VIEWPORT" val="{&quot;height&quot;:3720,&quot;width&quot;:6436}"/>
</p:tagLst>
</file>

<file path=ppt/theme/theme1.xml><?xml version="1.0" encoding="utf-8"?>
<a:theme xmlns:a="http://schemas.openxmlformats.org/drawingml/2006/main" name="A000120140530A99PPBG">
  <a:themeElements>
    <a:clrScheme name="自定义 1">
      <a:dk1>
        <a:srgbClr val="3D3F41"/>
      </a:dk1>
      <a:lt1>
        <a:srgbClr val="FFFFFF"/>
      </a:lt1>
      <a:dk2>
        <a:srgbClr val="454749"/>
      </a:dk2>
      <a:lt2>
        <a:srgbClr val="FFFFFF"/>
      </a:lt2>
      <a:accent1>
        <a:srgbClr val="A3005B"/>
      </a:accent1>
      <a:accent2>
        <a:srgbClr val="A57DA5"/>
      </a:accent2>
      <a:accent3>
        <a:srgbClr val="706A80"/>
      </a:accent3>
      <a:accent4>
        <a:srgbClr val="C09468"/>
      </a:accent4>
      <a:accent5>
        <a:srgbClr val="98C7DC"/>
      </a:accent5>
      <a:accent6>
        <a:srgbClr val="FFC000"/>
      </a:accent6>
      <a:hlink>
        <a:srgbClr val="00B0F0"/>
      </a:hlink>
      <a:folHlink>
        <a:srgbClr val="AFB2B4"/>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1825</Words>
  <Application>Microsoft Office PowerPoint</Application>
  <PresentationFormat>宽屏</PresentationFormat>
  <Paragraphs>333</Paragraphs>
  <Slides>28</Slides>
  <Notes>28</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 Unicode MS</vt:lpstr>
      <vt:lpstr>Microsoft YaHei UI</vt:lpstr>
      <vt:lpstr>Microsoft YaHei UI Light</vt:lpstr>
      <vt:lpstr>Roboto Light</vt:lpstr>
      <vt:lpstr>等线</vt:lpstr>
      <vt:lpstr>华文细黑</vt:lpstr>
      <vt:lpstr>宋体</vt:lpstr>
      <vt:lpstr>微软雅黑</vt:lpstr>
      <vt:lpstr>幼圆</vt:lpstr>
      <vt:lpstr>Arial</vt:lpstr>
      <vt:lpstr>Arial Black</vt:lpstr>
      <vt:lpstr>Calibri</vt:lpstr>
      <vt:lpstr>Impact</vt:lpstr>
      <vt:lpstr>Times New Roman</vt:lpstr>
      <vt:lpstr>Wingdings</vt:lpstr>
      <vt:lpstr>Wingdings 2</vt:lpstr>
      <vt:lpstr>A000120140530A99PPBG</vt:lpstr>
      <vt:lpstr>PowerPoint 演示文稿</vt:lpstr>
      <vt:lpstr>目录</vt:lpstr>
      <vt:lpstr>一、答辩方案</vt:lpstr>
      <vt:lpstr>PowerPoint 演示文稿</vt:lpstr>
      <vt:lpstr>1、答辩模式</vt:lpstr>
      <vt:lpstr>2. 设备推荐</vt:lpstr>
      <vt:lpstr>3、软件安装</vt:lpstr>
      <vt:lpstr>4、组建群组</vt:lpstr>
      <vt:lpstr>PowerPoint 演示文稿</vt:lpstr>
      <vt:lpstr>1、会议签到</vt:lpstr>
      <vt:lpstr>1、会议签到</vt:lpstr>
      <vt:lpstr>1、会议签到</vt:lpstr>
      <vt:lpstr>1、会议签到</vt:lpstr>
      <vt:lpstr>2、开启视频会议</vt:lpstr>
      <vt:lpstr>3、录制视频</vt:lpstr>
      <vt:lpstr>4、开始答辩</vt:lpstr>
      <vt:lpstr>PowerPoint 演示文稿</vt:lpstr>
      <vt:lpstr>1、委员讨论</vt:lpstr>
      <vt:lpstr>2、匿名投票</vt:lpstr>
      <vt:lpstr>2、匿名投票</vt:lpstr>
      <vt:lpstr>2、匿名投票</vt:lpstr>
      <vt:lpstr>2、匿名投票</vt:lpstr>
      <vt:lpstr>3、宣读结果</vt:lpstr>
      <vt:lpstr>二、注意事项</vt:lpstr>
      <vt:lpstr>网上答辩信息中心技术支持联系方式</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 https:/9ppt.taobao.com</cp:keywords>
  <cp:lastModifiedBy>zheng yan</cp:lastModifiedBy>
  <cp:revision>372</cp:revision>
  <cp:lastPrinted>2020-03-05T00:27:17Z</cp:lastPrinted>
  <dcterms:created xsi:type="dcterms:W3CDTF">2016-07-01T07:39:27Z</dcterms:created>
  <dcterms:modified xsi:type="dcterms:W3CDTF">2020-03-05T06:07:26Z</dcterms:modified>
  <cp:category>锐旗设计;https://9ppt.taobao.com</cp:category>
</cp:coreProperties>
</file>